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3" r:id="rId1"/>
  </p:sldMasterIdLst>
  <p:notesMasterIdLst>
    <p:notesMasterId r:id="rId25"/>
  </p:notesMasterIdLst>
  <p:handoutMasterIdLst>
    <p:handoutMasterId r:id="rId26"/>
  </p:handoutMasterIdLst>
  <p:sldIdLst>
    <p:sldId id="343" r:id="rId2"/>
    <p:sldId id="353" r:id="rId3"/>
    <p:sldId id="354" r:id="rId4"/>
    <p:sldId id="355" r:id="rId5"/>
    <p:sldId id="356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47" r:id="rId14"/>
    <p:sldId id="351" r:id="rId15"/>
    <p:sldId id="350" r:id="rId16"/>
    <p:sldId id="357" r:id="rId17"/>
    <p:sldId id="358" r:id="rId18"/>
    <p:sldId id="348" r:id="rId19"/>
    <p:sldId id="368" r:id="rId20"/>
    <p:sldId id="360" r:id="rId21"/>
    <p:sldId id="349" r:id="rId22"/>
    <p:sldId id="344" r:id="rId23"/>
    <p:sldId id="345" r:id="rId2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chmalzing" initials="DS" lastIdx="1" clrIdx="0">
    <p:extLst>
      <p:ext uri="{19B8F6BF-5375-455C-9EA6-DF929625EA0E}">
        <p15:presenceInfo xmlns:p15="http://schemas.microsoft.com/office/powerpoint/2012/main" userId="David Schmalz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3A6489"/>
    <a:srgbClr val="5A7DB3"/>
    <a:srgbClr val="FFFFFF"/>
    <a:srgbClr val="071ECC"/>
    <a:srgbClr val="1E07CC"/>
    <a:srgbClr val="FF0000"/>
    <a:srgbClr val="FF00FF"/>
    <a:srgbClr val="CC0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8" autoAdjust="0"/>
    <p:restoredTop sz="90698" autoAdjust="0"/>
  </p:normalViewPr>
  <p:slideViewPr>
    <p:cSldViewPr snapToGrid="0">
      <p:cViewPr varScale="1">
        <p:scale>
          <a:sx n="113" d="100"/>
          <a:sy n="113" d="100"/>
        </p:scale>
        <p:origin x="1013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2" y="790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88BCBB3B-932A-4D6C-900D-9F4B28686221}" type="datetimeFigureOut">
              <a:rPr lang="de-DE" altLang="de-DE"/>
              <a:pPr>
                <a:defRPr/>
              </a:pPr>
              <a:t>04.02.2021</a:t>
            </a:fld>
            <a:endParaRPr lang="de-DE" alt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935FA329-B071-4BC1-BBB5-3B07BBB55D93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02CD211-E599-4F87-85BA-4D602CEE05A3}" type="datetimeFigureOut">
              <a:rPr lang="de-DE" altLang="de-DE"/>
              <a:pPr>
                <a:defRPr/>
              </a:pPr>
              <a:t>04.02.2021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1BC8D279-B8BC-4FA6-86F2-E41329D88EBB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317811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1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99846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standardized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Communication </a:t>
            </a:r>
            <a:r>
              <a:rPr lang="de-DE" dirty="0" err="1"/>
              <a:t>done</a:t>
            </a:r>
            <a:r>
              <a:rPr lang="de-DE" dirty="0"/>
              <a:t> via Sockets and </a:t>
            </a:r>
            <a:r>
              <a:rPr lang="de-DE" dirty="0" err="1"/>
              <a:t>encapsuled</a:t>
            </a:r>
            <a:r>
              <a:rPr lang="de-DE" dirty="0"/>
              <a:t> in a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scenario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packets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in </a:t>
            </a:r>
            <a:r>
              <a:rPr lang="de-DE" dirty="0" err="1"/>
              <a:t>transmission</a:t>
            </a:r>
            <a:r>
              <a:rPr lang="de-DE" dirty="0"/>
              <a:t>-range,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via </a:t>
            </a:r>
            <a:r>
              <a:rPr lang="de-DE" dirty="0" err="1"/>
              <a:t>broadcast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StatePacket</a:t>
            </a:r>
            <a:r>
              <a:rPr lang="de-DE" dirty="0"/>
              <a:t> </a:t>
            </a:r>
            <a:r>
              <a:rPr lang="de-DE" dirty="0" err="1"/>
              <a:t>transmitted</a:t>
            </a:r>
            <a:r>
              <a:rPr lang="de-DE" dirty="0"/>
              <a:t> via </a:t>
            </a:r>
            <a:r>
              <a:rPr lang="de-DE" dirty="0" err="1"/>
              <a:t>broadcast</a:t>
            </a:r>
            <a:r>
              <a:rPr lang="de-DE" dirty="0"/>
              <a:t> at all </a:t>
            </a:r>
            <a:r>
              <a:rPr lang="de-DE" dirty="0" err="1"/>
              <a:t>times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Scenario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packets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on real-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 -&gt; </a:t>
            </a:r>
            <a:r>
              <a:rPr lang="de-DE" dirty="0" err="1"/>
              <a:t>platooning</a:t>
            </a:r>
            <a:r>
              <a:rPr lang="de-DE" dirty="0"/>
              <a:t>, </a:t>
            </a:r>
            <a:r>
              <a:rPr lang="de-DE" dirty="0" err="1"/>
              <a:t>battery</a:t>
            </a:r>
            <a:r>
              <a:rPr lang="de-DE" dirty="0"/>
              <a:t>-charge, </a:t>
            </a:r>
            <a:r>
              <a:rPr lang="de-DE" dirty="0" err="1"/>
              <a:t>traffic</a:t>
            </a:r>
            <a:r>
              <a:rPr lang="de-DE" dirty="0"/>
              <a:t>-jam and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Optional </a:t>
            </a:r>
            <a:r>
              <a:rPr lang="de-DE" dirty="0" err="1"/>
              <a:t>authority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/</a:t>
            </a:r>
            <a:r>
              <a:rPr lang="de-DE" dirty="0" err="1"/>
              <a:t>emergency</a:t>
            </a:r>
            <a:r>
              <a:rPr lang="de-DE" dirty="0"/>
              <a:t> </a:t>
            </a:r>
            <a:r>
              <a:rPr lang="de-DE" dirty="0" err="1"/>
              <a:t>cars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Arch: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VehicleCommunication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VehicleCom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N </a:t>
            </a:r>
            <a:r>
              <a:rPr lang="de-DE" dirty="0" err="1"/>
              <a:t>scenarios</a:t>
            </a:r>
            <a:r>
              <a:rPr lang="de-DE" dirty="0"/>
              <a:t>;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utilize</a:t>
            </a:r>
            <a:r>
              <a:rPr lang="de-DE" dirty="0"/>
              <a:t> a packet and an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helpers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24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can</a:t>
            </a:r>
            <a:r>
              <a:rPr lang="de-DE" dirty="0"/>
              <a:t> form </a:t>
            </a:r>
            <a:r>
              <a:rPr lang="de-DE" dirty="0" err="1"/>
              <a:t>platoons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leadership</a:t>
            </a:r>
            <a:r>
              <a:rPr lang="de-DE" dirty="0"/>
              <a:t> and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join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non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synchronize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secure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atm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 and </a:t>
            </a:r>
            <a:r>
              <a:rPr lang="de-DE" dirty="0" err="1"/>
              <a:t>leave</a:t>
            </a:r>
            <a:r>
              <a:rPr lang="de-DE" dirty="0"/>
              <a:t> at </a:t>
            </a:r>
            <a:r>
              <a:rPr lang="de-DE" dirty="0" err="1"/>
              <a:t>any</a:t>
            </a:r>
            <a:r>
              <a:rPr lang="de-DE" dirty="0"/>
              <a:t>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delayed</a:t>
            </a:r>
            <a:r>
              <a:rPr lang="de-DE" dirty="0"/>
              <a:t> (</a:t>
            </a:r>
            <a:r>
              <a:rPr lang="de-DE" dirty="0" err="1"/>
              <a:t>accident</a:t>
            </a:r>
            <a:r>
              <a:rPr lang="de-DE" dirty="0"/>
              <a:t>, </a:t>
            </a:r>
            <a:r>
              <a:rPr lang="de-DE" dirty="0" err="1"/>
              <a:t>sudden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</a:t>
            </a:r>
            <a:r>
              <a:rPr lang="de-DE" dirty="0" err="1"/>
              <a:t>blockade</a:t>
            </a:r>
            <a:r>
              <a:rPr lang="de-DE" dirty="0"/>
              <a:t>)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platoon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wait</a:t>
            </a:r>
            <a:r>
              <a:rPr lang="de-DE" dirty="0"/>
              <a:t>; </a:t>
            </a:r>
            <a:r>
              <a:rPr lang="de-DE" dirty="0" err="1"/>
              <a:t>leader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platoon</a:t>
            </a:r>
            <a:r>
              <a:rPr lang="de-DE" dirty="0"/>
              <a:t> </a:t>
            </a:r>
            <a:r>
              <a:rPr lang="de-DE" dirty="0" err="1"/>
              <a:t>waits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gathering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platoon</a:t>
            </a:r>
            <a:r>
              <a:rPr lang="de-DE" dirty="0"/>
              <a:t> and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platoon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destination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inform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and </a:t>
            </a:r>
            <a:r>
              <a:rPr lang="de-DE" dirty="0" err="1"/>
              <a:t>initiate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spots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44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3 Cars; all </a:t>
            </a:r>
            <a:r>
              <a:rPr lang="de-DE" dirty="0" err="1"/>
              <a:t>broadcasting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; </a:t>
            </a:r>
            <a:r>
              <a:rPr lang="de-DE" dirty="0" err="1"/>
              <a:t>StatePacket</a:t>
            </a:r>
            <a:r>
              <a:rPr lang="de-DE" dirty="0"/>
              <a:t> -&gt;</a:t>
            </a:r>
            <a:r>
              <a:rPr lang="de-DE" dirty="0" err="1"/>
              <a:t>Position,Velocity</a:t>
            </a:r>
            <a:r>
              <a:rPr lang="de-DE" dirty="0"/>
              <a:t> and </a:t>
            </a:r>
            <a:r>
              <a:rPr lang="de-DE" dirty="0" err="1"/>
              <a:t>Heading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</a:t>
            </a:r>
            <a:r>
              <a:rPr lang="de-DE" dirty="0"/>
              <a:t>; </a:t>
            </a:r>
            <a:r>
              <a:rPr lang="de-DE" dirty="0" err="1"/>
              <a:t>StateUpdated</a:t>
            </a:r>
            <a:r>
              <a:rPr lang="de-DE" dirty="0"/>
              <a:t> -&gt;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was </a:t>
            </a:r>
            <a:r>
              <a:rPr lang="de-DE" dirty="0" err="1"/>
              <a:t>updated</a:t>
            </a:r>
            <a:r>
              <a:rPr lang="de-DE" dirty="0"/>
              <a:t> in </a:t>
            </a:r>
            <a:r>
              <a:rPr lang="de-DE" dirty="0" err="1"/>
              <a:t>current</a:t>
            </a:r>
            <a:r>
              <a:rPr lang="de-DE" dirty="0"/>
              <a:t> tick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Car3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Car2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and </a:t>
            </a:r>
            <a:r>
              <a:rPr lang="de-DE" dirty="0" err="1"/>
              <a:t>initiates</a:t>
            </a:r>
            <a:r>
              <a:rPr lang="de-DE" dirty="0"/>
              <a:t> </a:t>
            </a:r>
            <a:r>
              <a:rPr lang="de-DE" dirty="0" err="1"/>
              <a:t>braking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Car3 Broadcasts </a:t>
            </a:r>
            <a:r>
              <a:rPr lang="de-DE" dirty="0" err="1"/>
              <a:t>SafetyDistancePacket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announces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and </a:t>
            </a:r>
            <a:r>
              <a:rPr lang="de-DE" dirty="0" err="1"/>
              <a:t>informs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brake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violation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regulation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all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resume</a:t>
            </a:r>
            <a:r>
              <a:rPr lang="de-DE" dirty="0"/>
              <a:t> </a:t>
            </a:r>
            <a:r>
              <a:rPr lang="de-DE" dirty="0" err="1"/>
              <a:t>broadcasting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StatePacket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12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65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67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0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9964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207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F02B50-D467-41F6-8F0B-DF2AA821368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4000" y="1236273"/>
            <a:ext cx="11483975" cy="4385455"/>
          </a:xfrm>
          <a:prstGeom prst="rect">
            <a:avLst/>
          </a:prstGeom>
        </p:spPr>
        <p:txBody>
          <a:bodyPr wrap="square" lIns="0" tIns="0" rIns="0" bIns="0"/>
          <a:lstStyle>
            <a:lvl1pPr marL="216000" indent="-216000">
              <a:buFont typeface="Arial" panose="020B0604020202020204" pitchFamily="34" charset="0"/>
              <a:buChar char="•"/>
              <a:defRPr/>
            </a:lvl1pPr>
            <a:lvl2pPr marL="432000" indent="-216000">
              <a:buFont typeface="Symbol" panose="05050102010706020507" pitchFamily="18" charset="2"/>
              <a:buChar char="-"/>
              <a:defRPr/>
            </a:lvl2pPr>
            <a:lvl3pPr marL="648000" marR="0" indent="-2160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/>
            </a:lvl3pPr>
            <a:lvl4pPr marL="864000" indent="-216000">
              <a:buFont typeface="Symbol" panose="05050102010706020507" pitchFamily="18" charset="2"/>
              <a:buChar char="-"/>
              <a:defRPr/>
            </a:lvl4pPr>
            <a:lvl5pPr marL="647700" indent="0">
              <a:buNone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0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9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0" y="-27117"/>
            <a:ext cx="12204835" cy="2357718"/>
            <a:chOff x="0" y="-800248"/>
            <a:chExt cx="12204835" cy="2357718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0" y="-800248"/>
              <a:ext cx="12204835" cy="2357718"/>
              <a:chOff x="0" y="2894262"/>
              <a:chExt cx="12204835" cy="2357718"/>
            </a:xfrm>
          </p:grpSpPr>
          <p:sp>
            <p:nvSpPr>
              <p:cNvPr id="30" name="Rechteck 29"/>
              <p:cNvSpPr/>
              <p:nvPr/>
            </p:nvSpPr>
            <p:spPr>
              <a:xfrm>
                <a:off x="0" y="2912171"/>
                <a:ext cx="12204835" cy="2318237"/>
              </a:xfrm>
              <a:prstGeom prst="rect">
                <a:avLst/>
              </a:prstGeom>
              <a:gradFill flip="none" rotWithShape="0">
                <a:gsLst>
                  <a:gs pos="0">
                    <a:sysClr val="window" lastClr="FFFFFF">
                      <a:lumMod val="65000"/>
                    </a:sysClr>
                  </a:gs>
                  <a:gs pos="46000">
                    <a:sysClr val="window" lastClr="FFFFFF">
                      <a:lumMod val="50000"/>
                    </a:sysClr>
                  </a:gs>
                  <a:gs pos="100000">
                    <a:sysClr val="window" lastClr="FFFFFF">
                      <a:lumMod val="50000"/>
                    </a:sys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  <a:headEnd type="none" w="med" len="med"/>
                <a:tailEnd type="arrow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1" name="Grafik 30"/>
              <p:cNvPicPr>
                <a:picLocks noChangeAspect="1"/>
              </p:cNvPicPr>
              <p:nvPr/>
            </p:nvPicPr>
            <p:blipFill rotWithShape="1">
              <a:blip r:embed="rId2">
                <a:lum bright="70000" contrast="-70000"/>
              </a:blip>
              <a:srcRect l="4123" t="19352" r="10107" b="21093"/>
              <a:stretch/>
            </p:blipFill>
            <p:spPr>
              <a:xfrm>
                <a:off x="6060141" y="2894262"/>
                <a:ext cx="6122894" cy="2357718"/>
              </a:xfrm>
              <a:prstGeom prst="rect">
                <a:avLst/>
              </a:prstGeom>
            </p:spPr>
          </p:pic>
          <p:pic>
            <p:nvPicPr>
              <p:cNvPr id="32" name="Grafik 31"/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2186" t="24453" r="3833" b="12011"/>
              <a:stretch/>
            </p:blipFill>
            <p:spPr>
              <a:xfrm>
                <a:off x="67699" y="2921156"/>
                <a:ext cx="7293400" cy="2303930"/>
              </a:xfrm>
              <a:prstGeom prst="rect">
                <a:avLst/>
              </a:prstGeom>
            </p:spPr>
          </p:pic>
          <p:pic>
            <p:nvPicPr>
              <p:cNvPr id="33" name="Grafik 32"/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</a:blip>
              <a:srcRect l="978" t="7138" r="438" b="7289"/>
              <a:stretch/>
            </p:blipFill>
            <p:spPr>
              <a:xfrm>
                <a:off x="4306930" y="2910209"/>
                <a:ext cx="4778188" cy="2300089"/>
              </a:xfrm>
              <a:prstGeom prst="rect">
                <a:avLst/>
              </a:prstGeom>
            </p:spPr>
          </p:pic>
          <p:pic>
            <p:nvPicPr>
              <p:cNvPr id="34" name="Grafik 33"/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</a:blip>
              <a:srcRect r="642"/>
              <a:stretch/>
            </p:blipFill>
            <p:spPr>
              <a:xfrm>
                <a:off x="8596974" y="3028140"/>
                <a:ext cx="3403437" cy="2043006"/>
              </a:xfrm>
              <a:prstGeom prst="rect">
                <a:avLst/>
              </a:prstGeom>
            </p:spPr>
          </p:pic>
          <p:pic>
            <p:nvPicPr>
              <p:cNvPr id="35" name="Grafik 34"/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</a:blip>
              <a:srcRect l="12615" t="8698" r="-1842" b="932"/>
              <a:stretch/>
            </p:blipFill>
            <p:spPr>
              <a:xfrm>
                <a:off x="369933" y="2917591"/>
                <a:ext cx="4655314" cy="2316480"/>
              </a:xfrm>
              <a:prstGeom prst="rect">
                <a:avLst/>
              </a:prstGeom>
            </p:spPr>
          </p:pic>
        </p:grpSp>
        <p:sp>
          <p:nvSpPr>
            <p:cNvPr id="29" name="Rechteck 28"/>
            <p:cNvSpPr/>
            <p:nvPr/>
          </p:nvSpPr>
          <p:spPr>
            <a:xfrm>
              <a:off x="0" y="-787964"/>
              <a:ext cx="12204835" cy="2318237"/>
            </a:xfrm>
            <a:prstGeom prst="rect">
              <a:avLst/>
            </a:prstGeom>
            <a:gradFill flip="none" rotWithShape="1">
              <a:gsLst>
                <a:gs pos="44000">
                  <a:sysClr val="window" lastClr="FFFFFF">
                    <a:lumMod val="0"/>
                    <a:lumOff val="100000"/>
                    <a:alpha val="24000"/>
                  </a:sys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01552" y="2487600"/>
            <a:ext cx="10967648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703F518-B554-4AC1-A90D-7EDD58F262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1552" y="2980800"/>
            <a:ext cx="10966447" cy="926892"/>
          </a:xfrm>
          <a:prstGeom prst="rect">
            <a:avLst/>
          </a:prstGeom>
        </p:spPr>
        <p:txBody>
          <a:bodyPr lIns="0" tIns="0" rIns="0" bIns="0"/>
          <a:lstStyle>
            <a:lvl1pPr marL="0" indent="0" algn="l" eaLnBrk="1" hangingPunct="1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eaLnBrk="1" hangingPunct="1"/>
            <a:r>
              <a:rPr lang="de-DE" dirty="0"/>
              <a:t>Untertitelmasters durch Klicken bearbeiten</a:t>
            </a:r>
            <a:endParaRPr lang="en-US" dirty="0"/>
          </a:p>
        </p:txBody>
      </p:sp>
      <p:grpSp>
        <p:nvGrpSpPr>
          <p:cNvPr id="15" name="Gruppieren 15">
            <a:extLst>
              <a:ext uri="{FF2B5EF4-FFF2-40B4-BE49-F238E27FC236}">
                <a16:creationId xmlns:a16="http://schemas.microsoft.com/office/drawing/2014/main" id="{6F4F732F-C1FF-8E4F-83B4-0A74F0591B3B}"/>
              </a:ext>
            </a:extLst>
          </p:cNvPr>
          <p:cNvGrpSpPr/>
          <p:nvPr userDrawn="1"/>
        </p:nvGrpSpPr>
        <p:grpSpPr>
          <a:xfrm>
            <a:off x="107622" y="2351366"/>
            <a:ext cx="11972884" cy="50805"/>
            <a:chOff x="107622" y="6209964"/>
            <a:chExt cx="11972884" cy="50805"/>
          </a:xfrm>
        </p:grpSpPr>
        <p:grpSp>
          <p:nvGrpSpPr>
            <p:cNvPr id="19" name="Gruppieren 16">
              <a:extLst>
                <a:ext uri="{FF2B5EF4-FFF2-40B4-BE49-F238E27FC236}">
                  <a16:creationId xmlns:a16="http://schemas.microsoft.com/office/drawing/2014/main" id="{E3D97F20-C401-9440-A4F2-A63F95B2001D}"/>
                </a:ext>
              </a:extLst>
            </p:cNvPr>
            <p:cNvGrpSpPr/>
            <p:nvPr userDrawn="1"/>
          </p:nvGrpSpPr>
          <p:grpSpPr>
            <a:xfrm>
              <a:off x="107622" y="6209964"/>
              <a:ext cx="11533593" cy="50805"/>
              <a:chOff x="348640" y="815854"/>
              <a:chExt cx="11533593" cy="50805"/>
            </a:xfrm>
          </p:grpSpPr>
          <p:cxnSp>
            <p:nvCxnSpPr>
              <p:cNvPr id="23" name="Gerader Verbinder 30">
                <a:extLst>
                  <a:ext uri="{FF2B5EF4-FFF2-40B4-BE49-F238E27FC236}">
                    <a16:creationId xmlns:a16="http://schemas.microsoft.com/office/drawing/2014/main" id="{4D62E867-6E10-6F4D-BC2D-4BA965F5E6B0}"/>
                  </a:ext>
                </a:extLst>
              </p:cNvPr>
              <p:cNvCxnSpPr/>
              <p:nvPr userDrawn="1"/>
            </p:nvCxnSpPr>
            <p:spPr>
              <a:xfrm>
                <a:off x="348640" y="815854"/>
                <a:ext cx="114839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31">
                <a:extLst>
                  <a:ext uri="{FF2B5EF4-FFF2-40B4-BE49-F238E27FC236}">
                    <a16:creationId xmlns:a16="http://schemas.microsoft.com/office/drawing/2014/main" id="{29BF5248-25DD-3145-86B5-A2D0398BDC58}"/>
                  </a:ext>
                </a:extLst>
              </p:cNvPr>
              <p:cNvCxnSpPr/>
              <p:nvPr userDrawn="1"/>
            </p:nvCxnSpPr>
            <p:spPr>
              <a:xfrm>
                <a:off x="398258" y="866659"/>
                <a:ext cx="1148397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pieren 17">
              <a:extLst>
                <a:ext uri="{FF2B5EF4-FFF2-40B4-BE49-F238E27FC236}">
                  <a16:creationId xmlns:a16="http://schemas.microsoft.com/office/drawing/2014/main" id="{DA6959EA-F802-8B48-83F2-C06E3D4A4C48}"/>
                </a:ext>
              </a:extLst>
            </p:cNvPr>
            <p:cNvGrpSpPr/>
            <p:nvPr userDrawn="1"/>
          </p:nvGrpSpPr>
          <p:grpSpPr>
            <a:xfrm>
              <a:off x="11552113" y="6209964"/>
              <a:ext cx="528393" cy="50805"/>
              <a:chOff x="422890" y="1711364"/>
              <a:chExt cx="528393" cy="50805"/>
            </a:xfrm>
          </p:grpSpPr>
          <p:cxnSp>
            <p:nvCxnSpPr>
              <p:cNvPr id="21" name="Gerader Verbinder 28">
                <a:extLst>
                  <a:ext uri="{FF2B5EF4-FFF2-40B4-BE49-F238E27FC236}">
                    <a16:creationId xmlns:a16="http://schemas.microsoft.com/office/drawing/2014/main" id="{745004C6-D954-7649-851B-76CCB1A3FC7B}"/>
                  </a:ext>
                </a:extLst>
              </p:cNvPr>
              <p:cNvCxnSpPr/>
              <p:nvPr userDrawn="1"/>
            </p:nvCxnSpPr>
            <p:spPr>
              <a:xfrm>
                <a:off x="422890" y="1711364"/>
                <a:ext cx="478775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9">
                <a:extLst>
                  <a:ext uri="{FF2B5EF4-FFF2-40B4-BE49-F238E27FC236}">
                    <a16:creationId xmlns:a16="http://schemas.microsoft.com/office/drawing/2014/main" id="{90D40901-D40C-AA4A-A282-C67FC0FA1F56}"/>
                  </a:ext>
                </a:extLst>
              </p:cNvPr>
              <p:cNvCxnSpPr/>
              <p:nvPr userDrawn="1"/>
            </p:nvCxnSpPr>
            <p:spPr>
              <a:xfrm>
                <a:off x="472508" y="1762169"/>
                <a:ext cx="478775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uppieren 32">
            <a:extLst>
              <a:ext uri="{FF2B5EF4-FFF2-40B4-BE49-F238E27FC236}">
                <a16:creationId xmlns:a16="http://schemas.microsoft.com/office/drawing/2014/main" id="{C3790B1D-39A0-9843-86DA-CD3C90F90668}"/>
              </a:ext>
            </a:extLst>
          </p:cNvPr>
          <p:cNvGrpSpPr/>
          <p:nvPr userDrawn="1"/>
        </p:nvGrpSpPr>
        <p:grpSpPr>
          <a:xfrm>
            <a:off x="643376" y="2351364"/>
            <a:ext cx="50806" cy="4388819"/>
            <a:chOff x="643376" y="2351365"/>
            <a:chExt cx="50806" cy="3909404"/>
          </a:xfrm>
        </p:grpSpPr>
        <p:cxnSp>
          <p:nvCxnSpPr>
            <p:cNvPr id="26" name="Gerader Verbinder 33">
              <a:extLst>
                <a:ext uri="{FF2B5EF4-FFF2-40B4-BE49-F238E27FC236}">
                  <a16:creationId xmlns:a16="http://schemas.microsoft.com/office/drawing/2014/main" id="{0ACF9958-2A1C-F141-9C27-E16A70ACEC89}"/>
                </a:ext>
              </a:extLst>
            </p:cNvPr>
            <p:cNvCxnSpPr/>
            <p:nvPr userDrawn="1"/>
          </p:nvCxnSpPr>
          <p:spPr>
            <a:xfrm flipH="1">
              <a:off x="643376" y="2351365"/>
              <a:ext cx="1" cy="385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34">
              <a:extLst>
                <a:ext uri="{FF2B5EF4-FFF2-40B4-BE49-F238E27FC236}">
                  <a16:creationId xmlns:a16="http://schemas.microsoft.com/office/drawing/2014/main" id="{D254B28C-E6D8-C74D-8DD6-517D00FC308E}"/>
                </a:ext>
              </a:extLst>
            </p:cNvPr>
            <p:cNvCxnSpPr/>
            <p:nvPr userDrawn="1"/>
          </p:nvCxnSpPr>
          <p:spPr>
            <a:xfrm flipH="1">
              <a:off x="694181" y="2400983"/>
              <a:ext cx="1" cy="385978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25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A05299-2FF2-4A4F-A821-7C9F8454768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4000" y="1235175"/>
            <a:ext cx="5652000" cy="4385941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 marL="648000" indent="-216000">
              <a:buFont typeface="Wingdings" panose="05000000000000000000" pitchFamily="2" charset="2"/>
              <a:buChar char="§"/>
              <a:defRPr/>
            </a:lvl3pPr>
            <a:lvl4pPr marL="864000" marR="0" indent="-2160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tabLst>
                <a:tab pos="863600" algn="l"/>
              </a:tabLst>
              <a:defRPr spc="0" baseline="0"/>
            </a:lvl4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1E01F76-AA87-4FC5-AF89-220C0D5275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6000" y="1236273"/>
            <a:ext cx="5652000" cy="4385455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9210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mittig, Lin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E9EC9F2-3C9F-4A4B-9463-32200C1888C5}"/>
              </a:ext>
            </a:extLst>
          </p:cNvPr>
          <p:cNvGrpSpPr/>
          <p:nvPr/>
        </p:nvGrpSpPr>
        <p:grpSpPr>
          <a:xfrm>
            <a:off x="116980" y="5981715"/>
            <a:ext cx="11958041" cy="47645"/>
            <a:chOff x="118201" y="5981715"/>
            <a:chExt cx="11958041" cy="47645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BE7F8F3-90E3-4324-B96F-F4C733799980}"/>
                </a:ext>
              </a:extLst>
            </p:cNvPr>
            <p:cNvCxnSpPr/>
            <p:nvPr/>
          </p:nvCxnSpPr>
          <p:spPr>
            <a:xfrm>
              <a:off x="118201" y="5981715"/>
              <a:ext cx="11901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FB93F6E7-9B79-444E-9797-C017CBCD9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750" y="6029360"/>
              <a:ext cx="11901492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63A65-01F5-4E3D-9EE7-E225D07B1954}"/>
              </a:ext>
            </a:extLst>
          </p:cNvPr>
          <p:cNvCxnSpPr/>
          <p:nvPr/>
        </p:nvCxnSpPr>
        <p:spPr>
          <a:xfrm>
            <a:off x="116980" y="5981715"/>
            <a:ext cx="1190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7CBACAB-4E61-4BA4-A7E8-012536F511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3529" y="6029360"/>
            <a:ext cx="119014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050449" y="6227763"/>
            <a:ext cx="1968130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de-DE" altLang="de-DE" sz="900" dirty="0">
                <a:solidFill>
                  <a:schemeClr val="tx1"/>
                </a:solidFill>
              </a:rPr>
              <a:t>Lehrstuhl für Software Engineering i3</a:t>
            </a:r>
          </a:p>
          <a:p>
            <a:pPr algn="r" eaLnBrk="1" hangingPunct="1">
              <a:defRPr/>
            </a:pPr>
            <a:r>
              <a:rPr lang="de-DE" altLang="de-DE" sz="900" b="0" dirty="0">
                <a:solidFill>
                  <a:schemeClr val="tx1"/>
                </a:solidFill>
              </a:rPr>
              <a:t>RWTH Aachen University</a:t>
            </a:r>
            <a:br>
              <a:rPr lang="de-DE" altLang="de-DE" sz="900" b="1" dirty="0">
                <a:solidFill>
                  <a:schemeClr val="tx1"/>
                </a:solidFill>
              </a:rPr>
            </a:br>
            <a:r>
              <a:rPr lang="de-DE" altLang="de-DE" sz="900" b="1" dirty="0">
                <a:solidFill>
                  <a:schemeClr val="tx1"/>
                </a:solidFill>
              </a:rPr>
              <a:t>Studentischer Vortrag</a:t>
            </a:r>
          </a:p>
        </p:txBody>
      </p:sp>
    </p:spTree>
    <p:extLst>
      <p:ext uri="{BB962C8B-B14F-4D97-AF65-F5344CB8AC3E}">
        <p14:creationId xmlns:p14="http://schemas.microsoft.com/office/powerpoint/2010/main" val="127336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mittig, Linie_mit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84000" y="3196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392113" y="3036888"/>
            <a:ext cx="11558225" cy="50805"/>
            <a:chOff x="360363" y="6040438"/>
            <a:chExt cx="11558225" cy="50805"/>
          </a:xfrm>
        </p:grpSpPr>
        <p:cxnSp>
          <p:nvCxnSpPr>
            <p:cNvPr id="16" name="Gerader Verbinder 15"/>
            <p:cNvCxnSpPr/>
            <p:nvPr/>
          </p:nvCxnSpPr>
          <p:spPr>
            <a:xfrm>
              <a:off x="360363" y="6040438"/>
              <a:ext cx="114839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>
              <a:off x="434613" y="6091243"/>
              <a:ext cx="1148397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0B61E83-F62A-4E6F-9728-ABDE5413BA68}"/>
              </a:ext>
            </a:extLst>
          </p:cNvPr>
          <p:cNvGrpSpPr/>
          <p:nvPr/>
        </p:nvGrpSpPr>
        <p:grpSpPr>
          <a:xfrm>
            <a:off x="392113" y="3036888"/>
            <a:ext cx="11558225" cy="50805"/>
            <a:chOff x="360363" y="6040438"/>
            <a:chExt cx="11558225" cy="50805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ED25C8-3644-4C59-B80C-B3EC3EBB6C18}"/>
                </a:ext>
              </a:extLst>
            </p:cNvPr>
            <p:cNvCxnSpPr/>
            <p:nvPr/>
          </p:nvCxnSpPr>
          <p:spPr>
            <a:xfrm>
              <a:off x="360363" y="6040438"/>
              <a:ext cx="1148397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94E318B-6CC6-4660-9EC9-B8FEB8D24174}"/>
                </a:ext>
              </a:extLst>
            </p:cNvPr>
            <p:cNvCxnSpPr/>
            <p:nvPr/>
          </p:nvCxnSpPr>
          <p:spPr>
            <a:xfrm>
              <a:off x="434613" y="6091243"/>
              <a:ext cx="1148397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7E0399E-000C-4919-9189-D72AC9F21B27}"/>
              </a:ext>
            </a:extLst>
          </p:cNvPr>
          <p:cNvGrpSpPr/>
          <p:nvPr/>
        </p:nvGrpSpPr>
        <p:grpSpPr>
          <a:xfrm>
            <a:off x="116980" y="5981715"/>
            <a:ext cx="11958041" cy="47645"/>
            <a:chOff x="118201" y="5981715"/>
            <a:chExt cx="11958041" cy="47645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39B952C-73F9-4639-9C6B-D79F321E7652}"/>
                </a:ext>
              </a:extLst>
            </p:cNvPr>
            <p:cNvCxnSpPr/>
            <p:nvPr/>
          </p:nvCxnSpPr>
          <p:spPr>
            <a:xfrm>
              <a:off x="118201" y="5981715"/>
              <a:ext cx="11901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D1F7EFE-C1E5-46CC-AC0C-2ACADE80B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750" y="6029360"/>
              <a:ext cx="11901492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7C05B6-2FEC-4BCF-B0D2-C4E0FBD988C4}"/>
              </a:ext>
            </a:extLst>
          </p:cNvPr>
          <p:cNvCxnSpPr/>
          <p:nvPr/>
        </p:nvCxnSpPr>
        <p:spPr>
          <a:xfrm>
            <a:off x="392113" y="30368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DD01610-9DF8-4DC4-93DF-34D4ADF39035}"/>
              </a:ext>
            </a:extLst>
          </p:cNvPr>
          <p:cNvCxnSpPr/>
          <p:nvPr userDrawn="1"/>
        </p:nvCxnSpPr>
        <p:spPr>
          <a:xfrm>
            <a:off x="466363" y="3087693"/>
            <a:ext cx="114839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98204F29-F5C4-4D02-857A-E600F35F2E4F}"/>
              </a:ext>
            </a:extLst>
          </p:cNvPr>
          <p:cNvCxnSpPr/>
          <p:nvPr/>
        </p:nvCxnSpPr>
        <p:spPr>
          <a:xfrm>
            <a:off x="116980" y="5981715"/>
            <a:ext cx="1190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F4B9776-75B3-46D2-8C19-AE6D80A6416D}"/>
              </a:ext>
            </a:extLst>
          </p:cNvPr>
          <p:cNvCxnSpPr>
            <a:cxnSpLocks/>
          </p:cNvCxnSpPr>
          <p:nvPr userDrawn="1"/>
        </p:nvCxnSpPr>
        <p:spPr>
          <a:xfrm flipV="1">
            <a:off x="173529" y="6029360"/>
            <a:ext cx="119014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10050449" y="6227763"/>
            <a:ext cx="1968130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de-DE" altLang="de-DE" sz="900" dirty="0">
                <a:solidFill>
                  <a:schemeClr val="tx1"/>
                </a:solidFill>
              </a:rPr>
              <a:t>Lehrstuhl für Software Engineering i3</a:t>
            </a:r>
          </a:p>
          <a:p>
            <a:pPr algn="r" eaLnBrk="1" hangingPunct="1">
              <a:defRPr/>
            </a:pPr>
            <a:r>
              <a:rPr lang="de-DE" altLang="de-DE" sz="900" b="0" dirty="0">
                <a:solidFill>
                  <a:schemeClr val="tx1"/>
                </a:solidFill>
              </a:rPr>
              <a:t>RWTH Aachen University</a:t>
            </a:r>
            <a:br>
              <a:rPr lang="de-DE" altLang="de-DE" sz="900" b="1" dirty="0">
                <a:solidFill>
                  <a:schemeClr val="tx1"/>
                </a:solidFill>
              </a:rPr>
            </a:br>
            <a:r>
              <a:rPr lang="de-DE" altLang="de-DE" sz="900" b="1" dirty="0">
                <a:solidFill>
                  <a:schemeClr val="tx1"/>
                </a:solidFill>
              </a:rPr>
              <a:t>Studentischer Vortrag</a:t>
            </a:r>
          </a:p>
        </p:txBody>
      </p:sp>
    </p:spTree>
    <p:extLst>
      <p:ext uri="{BB962C8B-B14F-4D97-AF65-F5344CB8AC3E}">
        <p14:creationId xmlns:p14="http://schemas.microsoft.com/office/powerpoint/2010/main" val="60520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2588" y="2487613"/>
            <a:ext cx="11483975" cy="10795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de-DE" altLang="de-DE" sz="3200" b="1" dirty="0">
                <a:solidFill>
                  <a:schemeClr val="tx1"/>
                </a:solidFill>
              </a:rPr>
              <a:t>Vielen Dank</a:t>
            </a:r>
            <a:br>
              <a:rPr lang="de-DE" altLang="de-DE" sz="3200" b="1" dirty="0">
                <a:solidFill>
                  <a:schemeClr val="tx1"/>
                </a:solidFill>
              </a:rPr>
            </a:br>
            <a:r>
              <a:rPr lang="de-DE" altLang="de-DE" sz="3200" b="1" dirty="0">
                <a:solidFill>
                  <a:schemeClr val="tx1"/>
                </a:solidFill>
              </a:rPr>
              <a:t>für Ihre Aufmerksamkeit</a:t>
            </a:r>
            <a:endParaRPr lang="en-US" altLang="de-DE" sz="3200" b="1" dirty="0">
              <a:solidFill>
                <a:schemeClr val="tx1"/>
              </a:solidFill>
            </a:endParaRP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3988800"/>
            <a:ext cx="11484000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D42372E-A88B-49BE-BF8B-A349B6BE88BB}"/>
              </a:ext>
            </a:extLst>
          </p:cNvPr>
          <p:cNvGrpSpPr/>
          <p:nvPr/>
        </p:nvGrpSpPr>
        <p:grpSpPr>
          <a:xfrm>
            <a:off x="116980" y="5981715"/>
            <a:ext cx="11958041" cy="47645"/>
            <a:chOff x="118201" y="5981715"/>
            <a:chExt cx="11958041" cy="47645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E73DD95-497D-41DA-AE15-231D472ACF12}"/>
                </a:ext>
              </a:extLst>
            </p:cNvPr>
            <p:cNvCxnSpPr/>
            <p:nvPr/>
          </p:nvCxnSpPr>
          <p:spPr>
            <a:xfrm>
              <a:off x="118201" y="5981715"/>
              <a:ext cx="11901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833C7AEA-7E75-4F96-A29D-6E01AE30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750" y="6029360"/>
              <a:ext cx="11901492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4FEE0A-400B-495A-BBAD-43B3BB9910CB}"/>
              </a:ext>
            </a:extLst>
          </p:cNvPr>
          <p:cNvCxnSpPr/>
          <p:nvPr/>
        </p:nvCxnSpPr>
        <p:spPr>
          <a:xfrm>
            <a:off x="116980" y="5981715"/>
            <a:ext cx="1190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BA932F8-ADAD-449E-8505-B146C5E26062}"/>
              </a:ext>
            </a:extLst>
          </p:cNvPr>
          <p:cNvCxnSpPr>
            <a:cxnSpLocks/>
          </p:cNvCxnSpPr>
          <p:nvPr userDrawn="1"/>
        </p:nvCxnSpPr>
        <p:spPr>
          <a:xfrm flipV="1">
            <a:off x="173529" y="6029360"/>
            <a:ext cx="119014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0050449" y="6227763"/>
            <a:ext cx="1968130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de-DE" altLang="de-DE" sz="900" dirty="0">
                <a:solidFill>
                  <a:schemeClr val="tx1"/>
                </a:solidFill>
              </a:rPr>
              <a:t>Lehrstuhl für Software Engineering i3</a:t>
            </a:r>
          </a:p>
          <a:p>
            <a:pPr algn="r" eaLnBrk="1" hangingPunct="1">
              <a:defRPr/>
            </a:pPr>
            <a:r>
              <a:rPr lang="de-DE" altLang="de-DE" sz="900" b="0" dirty="0">
                <a:solidFill>
                  <a:schemeClr val="tx1"/>
                </a:solidFill>
              </a:rPr>
              <a:t>RWTH Aachen University</a:t>
            </a:r>
            <a:br>
              <a:rPr lang="de-DE" altLang="de-DE" sz="900" b="1" dirty="0">
                <a:solidFill>
                  <a:schemeClr val="tx1"/>
                </a:solidFill>
              </a:rPr>
            </a:br>
            <a:r>
              <a:rPr lang="de-DE" altLang="de-DE" sz="900" b="1" dirty="0">
                <a:solidFill>
                  <a:schemeClr val="tx1"/>
                </a:solidFill>
              </a:rPr>
              <a:t>Studentischer Vortrag</a:t>
            </a:r>
          </a:p>
        </p:txBody>
      </p:sp>
    </p:spTree>
    <p:extLst>
      <p:ext uri="{BB962C8B-B14F-4D97-AF65-F5344CB8AC3E}">
        <p14:creationId xmlns:p14="http://schemas.microsoft.com/office/powerpoint/2010/main" val="113214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39CD8DE-4C7D-4115-826C-095081C9C550}"/>
              </a:ext>
            </a:extLst>
          </p:cNvPr>
          <p:cNvGrpSpPr/>
          <p:nvPr/>
        </p:nvGrpSpPr>
        <p:grpSpPr>
          <a:xfrm>
            <a:off x="173529" y="815854"/>
            <a:ext cx="11958041" cy="47645"/>
            <a:chOff x="118201" y="5981715"/>
            <a:chExt cx="11958041" cy="47645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E7A10CC4-C78C-496F-ADD8-BFFEA15832AC}"/>
                </a:ext>
              </a:extLst>
            </p:cNvPr>
            <p:cNvCxnSpPr/>
            <p:nvPr/>
          </p:nvCxnSpPr>
          <p:spPr>
            <a:xfrm>
              <a:off x="118201" y="5981715"/>
              <a:ext cx="11901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8D031218-F43F-4F64-8EFA-18FF5CC8D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750" y="6029360"/>
              <a:ext cx="11901492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5"/>
          <p:cNvSpPr txBox="1">
            <a:spLocks/>
          </p:cNvSpPr>
          <p:nvPr/>
        </p:nvSpPr>
        <p:spPr>
          <a:xfrm>
            <a:off x="1195388" y="6227763"/>
            <a:ext cx="7002462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900" dirty="0">
                <a:solidFill>
                  <a:schemeClr val="tx1"/>
                </a:solidFill>
              </a:rPr>
              <a:t>EMA Group | </a:t>
            </a:r>
            <a:r>
              <a:rPr lang="de-DE" sz="900" dirty="0"/>
              <a:t>Model-driven Software Engineering for Connected Vehicles</a:t>
            </a:r>
          </a:p>
        </p:txBody>
      </p:sp>
      <p:sp>
        <p:nvSpPr>
          <p:cNvPr id="1031" name="Textfeld 13"/>
          <p:cNvSpPr txBox="1">
            <a:spLocks noChangeArrowheads="1"/>
          </p:cNvSpPr>
          <p:nvPr/>
        </p:nvSpPr>
        <p:spPr bwMode="auto">
          <a:xfrm>
            <a:off x="360363" y="622776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546A872-26C7-4E5C-9125-775206BCBEA4}" type="slidenum">
              <a:rPr lang="de-DE" altLang="de-DE" sz="900">
                <a:solidFill>
                  <a:schemeClr val="tx1"/>
                </a:solidFill>
              </a:rPr>
              <a:pPr eaLnBrk="1" hangingPunct="1"/>
              <a:t>‹Nr.›</a:t>
            </a:fld>
            <a:endParaRPr lang="de-DE" altLang="de-DE" sz="900" dirty="0">
              <a:solidFill>
                <a:schemeClr val="tx1"/>
              </a:solidFill>
            </a:endParaRP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B07601A5-C709-41D1-A3FB-1067D511C6A0}"/>
              </a:ext>
            </a:extLst>
          </p:cNvPr>
          <p:cNvGrpSpPr/>
          <p:nvPr/>
        </p:nvGrpSpPr>
        <p:grpSpPr>
          <a:xfrm>
            <a:off x="116980" y="5981715"/>
            <a:ext cx="11958041" cy="47645"/>
            <a:chOff x="118201" y="5981715"/>
            <a:chExt cx="11958041" cy="47645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3116334-B9FF-486F-853F-2FC0FEBBB345}"/>
                </a:ext>
              </a:extLst>
            </p:cNvPr>
            <p:cNvCxnSpPr/>
            <p:nvPr/>
          </p:nvCxnSpPr>
          <p:spPr>
            <a:xfrm>
              <a:off x="118201" y="5981715"/>
              <a:ext cx="119016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B09F16D-C13E-41E9-9D8E-F62185B5F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750" y="6029360"/>
              <a:ext cx="11901492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3137B7CE-1B7B-4BD9-84EC-35BB2F899117}"/>
              </a:ext>
            </a:extLst>
          </p:cNvPr>
          <p:cNvGrpSpPr/>
          <p:nvPr/>
        </p:nvGrpSpPr>
        <p:grpSpPr>
          <a:xfrm>
            <a:off x="837717" y="5981714"/>
            <a:ext cx="60076" cy="756405"/>
            <a:chOff x="875817" y="5981714"/>
            <a:chExt cx="60076" cy="756405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662A21AE-7533-4515-8E6B-0629BDE1E199}"/>
                </a:ext>
              </a:extLst>
            </p:cNvPr>
            <p:cNvCxnSpPr>
              <a:cxnSpLocks/>
            </p:cNvCxnSpPr>
            <p:nvPr/>
          </p:nvCxnSpPr>
          <p:spPr>
            <a:xfrm>
              <a:off x="875817" y="5981714"/>
              <a:ext cx="0" cy="705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C2D2DC96-2606-46A7-BE47-231944BE7F88}"/>
                </a:ext>
              </a:extLst>
            </p:cNvPr>
            <p:cNvCxnSpPr>
              <a:cxnSpLocks/>
            </p:cNvCxnSpPr>
            <p:nvPr/>
          </p:nvCxnSpPr>
          <p:spPr>
            <a:xfrm>
              <a:off x="935893" y="6032519"/>
              <a:ext cx="0" cy="7056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39390DE-7CDF-413A-BA63-9DBE991A03FE}"/>
              </a:ext>
            </a:extLst>
          </p:cNvPr>
          <p:cNvCxnSpPr/>
          <p:nvPr/>
        </p:nvCxnSpPr>
        <p:spPr>
          <a:xfrm>
            <a:off x="173529" y="815854"/>
            <a:ext cx="1190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8FE4379-972E-42EA-875D-205082A0626A}"/>
              </a:ext>
            </a:extLst>
          </p:cNvPr>
          <p:cNvCxnSpPr>
            <a:cxnSpLocks/>
          </p:cNvCxnSpPr>
          <p:nvPr userDrawn="1"/>
        </p:nvCxnSpPr>
        <p:spPr>
          <a:xfrm flipV="1">
            <a:off x="230078" y="863499"/>
            <a:ext cx="119014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42BAD79-77B5-4F17-9B1B-118759906CC7}"/>
              </a:ext>
            </a:extLst>
          </p:cNvPr>
          <p:cNvCxnSpPr/>
          <p:nvPr/>
        </p:nvCxnSpPr>
        <p:spPr>
          <a:xfrm>
            <a:off x="116980" y="5981715"/>
            <a:ext cx="11901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49B137E-A382-4784-8424-D97BEBD109FB}"/>
              </a:ext>
            </a:extLst>
          </p:cNvPr>
          <p:cNvCxnSpPr>
            <a:cxnSpLocks/>
          </p:cNvCxnSpPr>
          <p:nvPr userDrawn="1"/>
        </p:nvCxnSpPr>
        <p:spPr>
          <a:xfrm flipV="1">
            <a:off x="173529" y="6029360"/>
            <a:ext cx="119014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243A30B-762F-4D0C-8856-A9541783A9AC}"/>
              </a:ext>
            </a:extLst>
          </p:cNvPr>
          <p:cNvCxnSpPr>
            <a:cxnSpLocks/>
          </p:cNvCxnSpPr>
          <p:nvPr userDrawn="1"/>
        </p:nvCxnSpPr>
        <p:spPr>
          <a:xfrm>
            <a:off x="837717" y="5981714"/>
            <a:ext cx="0" cy="70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CB409D8-D56C-486C-ABAB-CCD3DECF1835}"/>
              </a:ext>
            </a:extLst>
          </p:cNvPr>
          <p:cNvCxnSpPr>
            <a:cxnSpLocks/>
          </p:cNvCxnSpPr>
          <p:nvPr userDrawn="1"/>
        </p:nvCxnSpPr>
        <p:spPr>
          <a:xfrm>
            <a:off x="897793" y="6032519"/>
            <a:ext cx="0" cy="7056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0050449" y="6227763"/>
            <a:ext cx="1968130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de-DE" altLang="de-DE" sz="900" dirty="0">
                <a:solidFill>
                  <a:schemeClr val="tx1"/>
                </a:solidFill>
              </a:rPr>
              <a:t>Chair </a:t>
            </a:r>
            <a:r>
              <a:rPr lang="de-DE" altLang="de-DE" sz="900" dirty="0" err="1">
                <a:solidFill>
                  <a:schemeClr val="tx1"/>
                </a:solidFill>
              </a:rPr>
              <a:t>of</a:t>
            </a:r>
            <a:r>
              <a:rPr lang="de-DE" altLang="de-DE" sz="900" dirty="0">
                <a:solidFill>
                  <a:schemeClr val="tx1"/>
                </a:solidFill>
              </a:rPr>
              <a:t> Software Engineering i3</a:t>
            </a:r>
          </a:p>
          <a:p>
            <a:pPr algn="r" eaLnBrk="1" hangingPunct="1">
              <a:defRPr/>
            </a:pPr>
            <a:r>
              <a:rPr lang="de-DE" altLang="de-DE" sz="900" b="0" dirty="0">
                <a:solidFill>
                  <a:schemeClr val="tx1"/>
                </a:solidFill>
              </a:rPr>
              <a:t>RWTH Aachen University</a:t>
            </a:r>
            <a:br>
              <a:rPr lang="de-DE" altLang="de-DE" sz="900" b="1" dirty="0">
                <a:solidFill>
                  <a:schemeClr val="tx1"/>
                </a:solidFill>
              </a:rPr>
            </a:br>
            <a:endParaRPr lang="de-DE" altLang="de-DE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3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5" r:id="rId2"/>
    <p:sldLayoutId id="2147483907" r:id="rId3"/>
    <p:sldLayoutId id="2147483908" r:id="rId4"/>
    <p:sldLayoutId id="2147483909" r:id="rId5"/>
    <p:sldLayoutId id="2147483910" r:id="rId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D2DF32E-5FBE-4FEB-939E-CF80D1424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138" y="2487600"/>
            <a:ext cx="11017062" cy="540000"/>
          </a:xfrm>
        </p:spPr>
        <p:txBody>
          <a:bodyPr/>
          <a:lstStyle/>
          <a:p>
            <a:r>
              <a:rPr lang="de-DE" dirty="0"/>
              <a:t>Model-</a:t>
            </a:r>
            <a:r>
              <a:rPr lang="de-DE" dirty="0" err="1"/>
              <a:t>driven</a:t>
            </a:r>
            <a:r>
              <a:rPr lang="de-DE" dirty="0"/>
              <a:t> Software Engineering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DF37799-7DC7-4800-82D4-933E4D4E3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137" y="3588896"/>
            <a:ext cx="11015862" cy="926892"/>
          </a:xfrm>
        </p:spPr>
        <p:txBody>
          <a:bodyPr/>
          <a:lstStyle/>
          <a:p>
            <a:r>
              <a:rPr lang="de-DE" dirty="0"/>
              <a:t>Embedded Monti Arc (EMA)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49C38959-2C44-4E7E-BDEB-41229AB44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37" y="5077084"/>
            <a:ext cx="6365409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2000" dirty="0"/>
              <a:t>Ahmed, Ana, Andreas, Anja, Lukas, Martin, Mattis</a:t>
            </a:r>
          </a:p>
          <a:p>
            <a:r>
              <a:rPr lang="de-DE" sz="2000" dirty="0" err="1"/>
              <a:t>Advisor</a:t>
            </a:r>
            <a:r>
              <a:rPr lang="de-DE" sz="2000" dirty="0"/>
              <a:t>: Evgeny </a:t>
            </a:r>
            <a:r>
              <a:rPr lang="de-DE" sz="2000" dirty="0" err="1"/>
              <a:t>Kusmenko</a:t>
            </a:r>
            <a:endParaRPr lang="de-DE" sz="2000" dirty="0"/>
          </a:p>
          <a:p>
            <a:r>
              <a:rPr lang="de-DE" sz="2000" dirty="0"/>
              <a:t>Lab</a:t>
            </a:r>
          </a:p>
          <a:p>
            <a:r>
              <a:rPr lang="de-DE" sz="2000" dirty="0"/>
              <a:t>Chair </a:t>
            </a:r>
            <a:r>
              <a:rPr lang="de-DE" sz="2000" dirty="0" err="1"/>
              <a:t>of</a:t>
            </a:r>
            <a:r>
              <a:rPr lang="de-DE" sz="2000" dirty="0"/>
              <a:t> Software Engineering</a:t>
            </a:r>
          </a:p>
          <a:p>
            <a:r>
              <a:rPr lang="de-DE" sz="2000" dirty="0"/>
              <a:t>RWTH Aachen University</a:t>
            </a:r>
          </a:p>
        </p:txBody>
      </p:sp>
    </p:spTree>
    <p:extLst>
      <p:ext uri="{BB962C8B-B14F-4D97-AF65-F5344CB8AC3E}">
        <p14:creationId xmlns:p14="http://schemas.microsoft.com/office/powerpoint/2010/main" val="62911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7592" y="1423910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165943F4-6C73-45B5-BF01-47D8FC62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C288F3-FFA3-49F4-BF8C-270CC8B69FAA}"/>
              </a:ext>
            </a:extLst>
          </p:cNvPr>
          <p:cNvSpPr/>
          <p:nvPr/>
        </p:nvSpPr>
        <p:spPr>
          <a:xfrm>
            <a:off x="211239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86AAB97-3BB2-488B-A0F9-D951A888F242}"/>
              </a:ext>
            </a:extLst>
          </p:cNvPr>
          <p:cNvGrpSpPr/>
          <p:nvPr/>
        </p:nvGrpSpPr>
        <p:grpSpPr>
          <a:xfrm>
            <a:off x="2328399" y="2193287"/>
            <a:ext cx="1243112" cy="230736"/>
            <a:chOff x="3419872" y="1974178"/>
            <a:chExt cx="2409064" cy="230736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054939-ACD9-405A-8446-2E10BF98A6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01E2D1A2-8AB2-4091-AAF3-6E8F582E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08" y="1974178"/>
              <a:ext cx="158219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ComInputs</a:t>
              </a:r>
              <a:endParaRPr lang="en-US" sz="2000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5DD7274D-9530-4E0A-85F4-84294BA7561D}"/>
              </a:ext>
            </a:extLst>
          </p:cNvPr>
          <p:cNvSpPr/>
          <p:nvPr/>
        </p:nvSpPr>
        <p:spPr>
          <a:xfrm>
            <a:off x="357098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F4D7FD2-0FF2-42DC-973A-3EC90250E9F5}"/>
              </a:ext>
            </a:extLst>
          </p:cNvPr>
          <p:cNvSpPr/>
          <p:nvPr/>
        </p:nvSpPr>
        <p:spPr>
          <a:xfrm>
            <a:off x="5302688" y="245249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CEC9DE2-91D4-4DC7-8DA1-D7BD84908F67}"/>
              </a:ext>
            </a:extLst>
          </p:cNvPr>
          <p:cNvGrpSpPr/>
          <p:nvPr/>
        </p:nvGrpSpPr>
        <p:grpSpPr>
          <a:xfrm>
            <a:off x="5529700" y="2331305"/>
            <a:ext cx="1003692" cy="258192"/>
            <a:chOff x="3419872" y="1965332"/>
            <a:chExt cx="2409064" cy="258192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0AAD2A2-97D8-4CD5-9916-8BB867D900A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31E376-005A-438F-B1AE-875FA861A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815" y="1965332"/>
              <a:ext cx="1482697" cy="25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C2C_Info</a:t>
              </a:r>
              <a:endParaRPr lang="en-US" sz="2000" dirty="0"/>
            </a:p>
          </p:txBody>
        </p: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CF7172E3-8350-4FDC-BF1C-82A62AECE03B}"/>
              </a:ext>
            </a:extLst>
          </p:cNvPr>
          <p:cNvSpPr/>
          <p:nvPr/>
        </p:nvSpPr>
        <p:spPr>
          <a:xfrm>
            <a:off x="6546960" y="246288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9ED47E3-9E61-4EFE-B1C4-0116E39945BF}"/>
              </a:ext>
            </a:extLst>
          </p:cNvPr>
          <p:cNvGrpSpPr/>
          <p:nvPr/>
        </p:nvGrpSpPr>
        <p:grpSpPr>
          <a:xfrm>
            <a:off x="5543595" y="2570837"/>
            <a:ext cx="230792" cy="1209931"/>
            <a:chOff x="5292080" y="2564904"/>
            <a:chExt cx="1512168" cy="986340"/>
          </a:xfrm>
        </p:grpSpPr>
        <p:cxnSp>
          <p:nvCxnSpPr>
            <p:cNvPr id="59" name="Gerade Verbindung 6">
              <a:extLst>
                <a:ext uri="{FF2B5EF4-FFF2-40B4-BE49-F238E27FC236}">
                  <a16:creationId xmlns:a16="http://schemas.microsoft.com/office/drawing/2014/main" id="{2F47F39C-A52A-45B2-979C-91BAC2A6C110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13731C86-D0DF-4BFE-9ACE-63D1712F11B5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0BD45C8F-D20D-4E3E-A96A-50637EA1A561}"/>
              </a:ext>
            </a:extLst>
          </p:cNvPr>
          <p:cNvSpPr/>
          <p:nvPr/>
        </p:nvSpPr>
        <p:spPr>
          <a:xfrm>
            <a:off x="5781206" y="364159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6ED3B20-995A-4E74-B03E-9BBE445EF1BD}"/>
              </a:ext>
            </a:extLst>
          </p:cNvPr>
          <p:cNvSpPr/>
          <p:nvPr/>
        </p:nvSpPr>
        <p:spPr>
          <a:xfrm>
            <a:off x="9770374" y="213944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DE5B365-8DB9-4262-A62E-C6D6D0EC9E7D}"/>
              </a:ext>
            </a:extLst>
          </p:cNvPr>
          <p:cNvGrpSpPr/>
          <p:nvPr/>
        </p:nvGrpSpPr>
        <p:grpSpPr>
          <a:xfrm>
            <a:off x="5521157" y="2029892"/>
            <a:ext cx="4248603" cy="216074"/>
            <a:chOff x="3419872" y="1988840"/>
            <a:chExt cx="2409064" cy="21607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F55B57D-DFF7-42F8-A7F5-CEC438F89F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CBCC6CE2-483E-4394-BBCD-C9A4D00A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6990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ComOutputs</a:t>
              </a:r>
              <a:endParaRPr lang="en-US" sz="2000" dirty="0"/>
            </a:p>
          </p:txBody>
        </p: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D3D43EF4-44DF-437A-BFE6-6952806B1C3E}"/>
              </a:ext>
            </a:extLst>
          </p:cNvPr>
          <p:cNvSpPr/>
          <p:nvPr/>
        </p:nvSpPr>
        <p:spPr>
          <a:xfrm>
            <a:off x="5296112" y="214716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328DE194-4B1A-4AEC-9212-FF878BBC9E00}"/>
              </a:ext>
            </a:extLst>
          </p:cNvPr>
          <p:cNvSpPr/>
          <p:nvPr/>
        </p:nvSpPr>
        <p:spPr>
          <a:xfrm>
            <a:off x="2118532" y="289368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EF699F4-D31A-4BF4-973A-819E3A40139E}"/>
              </a:ext>
            </a:extLst>
          </p:cNvPr>
          <p:cNvGrpSpPr/>
          <p:nvPr/>
        </p:nvGrpSpPr>
        <p:grpSpPr>
          <a:xfrm>
            <a:off x="2341036" y="2787266"/>
            <a:ext cx="4205923" cy="216074"/>
            <a:chOff x="3419872" y="1988840"/>
            <a:chExt cx="2409064" cy="216074"/>
          </a:xfrm>
        </p:grpSpPr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6B6E34-12FB-4C91-83F8-E8149734A3A2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31">
              <a:extLst>
                <a:ext uri="{FF2B5EF4-FFF2-40B4-BE49-F238E27FC236}">
                  <a16:creationId xmlns:a16="http://schemas.microsoft.com/office/drawing/2014/main" id="{D57C32C2-15F3-4646-B977-96209A143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33728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CarInfo</a:t>
              </a:r>
              <a:endParaRPr lang="en-US" sz="2000" dirty="0"/>
            </a:p>
          </p:txBody>
        </p:sp>
      </p:grpSp>
      <p:sp>
        <p:nvSpPr>
          <p:cNvPr id="85" name="Rechteck 84">
            <a:extLst>
              <a:ext uri="{FF2B5EF4-FFF2-40B4-BE49-F238E27FC236}">
                <a16:creationId xmlns:a16="http://schemas.microsoft.com/office/drawing/2014/main" id="{0FBEA223-4592-49B9-94B0-7BB143640CA9}"/>
              </a:ext>
            </a:extLst>
          </p:cNvPr>
          <p:cNvSpPr/>
          <p:nvPr/>
        </p:nvSpPr>
        <p:spPr>
          <a:xfrm>
            <a:off x="6550555" y="286799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E1F83F49-DB98-454E-A165-E158CC9357C3}"/>
              </a:ext>
            </a:extLst>
          </p:cNvPr>
          <p:cNvGrpSpPr/>
          <p:nvPr/>
        </p:nvGrpSpPr>
        <p:grpSpPr>
          <a:xfrm>
            <a:off x="4451602" y="3005392"/>
            <a:ext cx="1329221" cy="981710"/>
            <a:chOff x="5292080" y="2564904"/>
            <a:chExt cx="1512168" cy="986340"/>
          </a:xfrm>
        </p:grpSpPr>
        <p:cxnSp>
          <p:nvCxnSpPr>
            <p:cNvPr id="87" name="Gerade Verbindung 6">
              <a:extLst>
                <a:ext uri="{FF2B5EF4-FFF2-40B4-BE49-F238E27FC236}">
                  <a16:creationId xmlns:a16="http://schemas.microsoft.com/office/drawing/2014/main" id="{60F601E4-B6CF-4D49-A27E-33E11D3FD678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1551C470-9856-4AF9-B6F3-4280E3EE6DB3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hteck 88">
            <a:extLst>
              <a:ext uri="{FF2B5EF4-FFF2-40B4-BE49-F238E27FC236}">
                <a16:creationId xmlns:a16="http://schemas.microsoft.com/office/drawing/2014/main" id="{76485C73-93CD-4A81-8FF6-B36BEA3C5549}"/>
              </a:ext>
            </a:extLst>
          </p:cNvPr>
          <p:cNvSpPr/>
          <p:nvPr/>
        </p:nvSpPr>
        <p:spPr>
          <a:xfrm>
            <a:off x="5780823" y="387435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D59EE4F3-75E5-4FA3-BF2D-50F43AB6BF88}"/>
              </a:ext>
            </a:extLst>
          </p:cNvPr>
          <p:cNvSpPr/>
          <p:nvPr/>
        </p:nvSpPr>
        <p:spPr>
          <a:xfrm>
            <a:off x="5781170" y="411023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1FF7ACB6-3561-4144-9C3A-22534C38DE65}"/>
              </a:ext>
            </a:extLst>
          </p:cNvPr>
          <p:cNvGrpSpPr/>
          <p:nvPr/>
        </p:nvGrpSpPr>
        <p:grpSpPr>
          <a:xfrm>
            <a:off x="2316132" y="4002478"/>
            <a:ext cx="3454833" cy="216074"/>
            <a:chOff x="3419872" y="1988840"/>
            <a:chExt cx="2409064" cy="216074"/>
          </a:xfrm>
        </p:grpSpPr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F663F636-AA91-4892-8BAD-E24463DBBCAF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31">
              <a:extLst>
                <a:ext uri="{FF2B5EF4-FFF2-40B4-BE49-F238E27FC236}">
                  <a16:creationId xmlns:a16="http://schemas.microsoft.com/office/drawing/2014/main" id="{29E5867A-1F6E-4467-9C08-09C3CCD33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64164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HighLvlNav</a:t>
              </a:r>
              <a:endParaRPr lang="en-US" sz="2000" dirty="0"/>
            </a:p>
          </p:txBody>
        </p:sp>
      </p:grpSp>
      <p:sp>
        <p:nvSpPr>
          <p:cNvPr id="94" name="Rechteck 93">
            <a:extLst>
              <a:ext uri="{FF2B5EF4-FFF2-40B4-BE49-F238E27FC236}">
                <a16:creationId xmlns:a16="http://schemas.microsoft.com/office/drawing/2014/main" id="{76460D42-CFEC-497F-A2DA-A4CE352E5848}"/>
              </a:ext>
            </a:extLst>
          </p:cNvPr>
          <p:cNvSpPr/>
          <p:nvPr/>
        </p:nvSpPr>
        <p:spPr>
          <a:xfrm>
            <a:off x="2100132" y="4123415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4E9F512-0A3B-496A-96B7-0D390274D4A6}"/>
              </a:ext>
            </a:extLst>
          </p:cNvPr>
          <p:cNvSpPr/>
          <p:nvPr/>
        </p:nvSpPr>
        <p:spPr>
          <a:xfrm>
            <a:off x="6974887" y="351608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536162F1-9439-48CF-A09E-F733A9AAB6F2}"/>
              </a:ext>
            </a:extLst>
          </p:cNvPr>
          <p:cNvGrpSpPr/>
          <p:nvPr/>
        </p:nvGrpSpPr>
        <p:grpSpPr>
          <a:xfrm rot="16200000">
            <a:off x="7305470" y="2979136"/>
            <a:ext cx="314361" cy="759527"/>
            <a:chOff x="3419872" y="2204864"/>
            <a:chExt cx="2409064" cy="759527"/>
          </a:xfrm>
        </p:grpSpPr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E1F02954-5FF2-415C-A3D6-781295A520E4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31">
              <a:extLst>
                <a:ext uri="{FF2B5EF4-FFF2-40B4-BE49-F238E27FC236}">
                  <a16:creationId xmlns:a16="http://schemas.microsoft.com/office/drawing/2014/main" id="{75A613FC-2C36-40A8-B91C-0CE0F62D6E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8282" y="1805453"/>
              <a:ext cx="666849" cy="165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PathInfo</a:t>
              </a:r>
              <a:endParaRPr lang="en-US" sz="2000" dirty="0"/>
            </a:p>
          </p:txBody>
        </p:sp>
      </p:grpSp>
      <p:sp>
        <p:nvSpPr>
          <p:cNvPr id="100" name="Rechteck 99">
            <a:extLst>
              <a:ext uri="{FF2B5EF4-FFF2-40B4-BE49-F238E27FC236}">
                <a16:creationId xmlns:a16="http://schemas.microsoft.com/office/drawing/2014/main" id="{6CE74407-C09F-4A8D-B31F-95DA75FE8FFC}"/>
              </a:ext>
            </a:extLst>
          </p:cNvPr>
          <p:cNvSpPr/>
          <p:nvPr/>
        </p:nvSpPr>
        <p:spPr>
          <a:xfrm>
            <a:off x="6974887" y="297599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5B4CDEF-3A61-4521-B324-E90D0832F89E}"/>
              </a:ext>
            </a:extLst>
          </p:cNvPr>
          <p:cNvSpPr/>
          <p:nvPr/>
        </p:nvSpPr>
        <p:spPr>
          <a:xfrm>
            <a:off x="2098352" y="473779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ABAE2D42-9E4E-42D7-886D-59EBAEC92493}"/>
              </a:ext>
            </a:extLst>
          </p:cNvPr>
          <p:cNvGrpSpPr/>
          <p:nvPr/>
        </p:nvGrpSpPr>
        <p:grpSpPr>
          <a:xfrm>
            <a:off x="2335508" y="4627044"/>
            <a:ext cx="1130111" cy="215444"/>
            <a:chOff x="3419872" y="1992009"/>
            <a:chExt cx="2505855" cy="215444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88B3807-ED5B-483B-A715-2A3AD52A6718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F3B8F46D-4863-46FB-B039-F8F56918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852" y="1992009"/>
              <a:ext cx="243487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87342-7CE4-4ABF-8E69-D044B505DCCD}"/>
              </a:ext>
            </a:extLst>
          </p:cNvPr>
          <p:cNvSpPr/>
          <p:nvPr/>
        </p:nvSpPr>
        <p:spPr>
          <a:xfrm>
            <a:off x="3431339" y="473447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B7D6696C-C340-41E1-847C-2FA344140CC4}"/>
              </a:ext>
            </a:extLst>
          </p:cNvPr>
          <p:cNvSpPr/>
          <p:nvPr/>
        </p:nvSpPr>
        <p:spPr>
          <a:xfrm>
            <a:off x="2098352" y="533857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A011CFCA-71D1-4B9A-9DBC-975B69F177C7}"/>
              </a:ext>
            </a:extLst>
          </p:cNvPr>
          <p:cNvGrpSpPr/>
          <p:nvPr/>
        </p:nvGrpSpPr>
        <p:grpSpPr>
          <a:xfrm>
            <a:off x="2322413" y="5230503"/>
            <a:ext cx="4401709" cy="216074"/>
            <a:chOff x="3419872" y="1988840"/>
            <a:chExt cx="2409064" cy="216074"/>
          </a:xfrm>
        </p:grpSpPr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47BB23EF-6BBC-4EA9-822E-626F16F90A30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9A573D89-C494-4BF5-8CA1-A9DCC17B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0060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TempoLimit</a:t>
              </a:r>
              <a:endParaRPr lang="en-US" sz="2000" dirty="0"/>
            </a:p>
          </p:txBody>
        </p:sp>
      </p:grpSp>
      <p:sp>
        <p:nvSpPr>
          <p:cNvPr id="110" name="Rechteck 109">
            <a:extLst>
              <a:ext uri="{FF2B5EF4-FFF2-40B4-BE49-F238E27FC236}">
                <a16:creationId xmlns:a16="http://schemas.microsoft.com/office/drawing/2014/main" id="{64B7DEA4-D2F2-4820-A59D-208B8185EEA4}"/>
              </a:ext>
            </a:extLst>
          </p:cNvPr>
          <p:cNvSpPr/>
          <p:nvPr/>
        </p:nvSpPr>
        <p:spPr>
          <a:xfrm>
            <a:off x="6727297" y="5337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0633B7B-FDF8-47A1-A763-06AADD2AEBFA}"/>
              </a:ext>
            </a:extLst>
          </p:cNvPr>
          <p:cNvGrpSpPr/>
          <p:nvPr/>
        </p:nvGrpSpPr>
        <p:grpSpPr>
          <a:xfrm>
            <a:off x="5372516" y="4839448"/>
            <a:ext cx="1359571" cy="215444"/>
            <a:chOff x="3419872" y="1996779"/>
            <a:chExt cx="2409064" cy="215444"/>
          </a:xfrm>
        </p:grpSpPr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4E77821-9322-4AB5-B14B-B45BA56D155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31">
              <a:extLst>
                <a:ext uri="{FF2B5EF4-FFF2-40B4-BE49-F238E27FC236}">
                  <a16:creationId xmlns:a16="http://schemas.microsoft.com/office/drawing/2014/main" id="{D9706DF5-0F0B-4C96-BCE9-0E9CCD03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400" y="1996779"/>
              <a:ext cx="172117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14" name="Rechteck 113">
            <a:extLst>
              <a:ext uri="{FF2B5EF4-FFF2-40B4-BE49-F238E27FC236}">
                <a16:creationId xmlns:a16="http://schemas.microsoft.com/office/drawing/2014/main" id="{AFD09B0D-4A04-46B9-838F-61F86B869F42}"/>
              </a:ext>
            </a:extLst>
          </p:cNvPr>
          <p:cNvSpPr/>
          <p:nvPr/>
        </p:nvSpPr>
        <p:spPr>
          <a:xfrm>
            <a:off x="5145986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CD0C28E-EEEF-4D5F-90EB-F9DEC21A54F6}"/>
              </a:ext>
            </a:extLst>
          </p:cNvPr>
          <p:cNvSpPr/>
          <p:nvPr/>
        </p:nvSpPr>
        <p:spPr>
          <a:xfrm>
            <a:off x="6735762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2DFB85A-6BEF-4A7F-BB52-E88F52C4A154}"/>
              </a:ext>
            </a:extLst>
          </p:cNvPr>
          <p:cNvSpPr/>
          <p:nvPr/>
        </p:nvSpPr>
        <p:spPr>
          <a:xfrm>
            <a:off x="8011112" y="483806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6F969125-9B45-4A72-A938-6F775D4BB01E}"/>
              </a:ext>
            </a:extLst>
          </p:cNvPr>
          <p:cNvSpPr/>
          <p:nvPr/>
        </p:nvSpPr>
        <p:spPr>
          <a:xfrm>
            <a:off x="8008099" y="2990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606DFFE-5225-4C24-8DE3-EF161AC97FC6}"/>
              </a:ext>
            </a:extLst>
          </p:cNvPr>
          <p:cNvSpPr/>
          <p:nvPr/>
        </p:nvSpPr>
        <p:spPr>
          <a:xfrm>
            <a:off x="7262558" y="415443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BA49598-8FA2-4032-8D9E-770831628342}"/>
              </a:ext>
            </a:extLst>
          </p:cNvPr>
          <p:cNvGrpSpPr/>
          <p:nvPr/>
        </p:nvGrpSpPr>
        <p:grpSpPr>
          <a:xfrm rot="5400000">
            <a:off x="7904756" y="3413991"/>
            <a:ext cx="1626892" cy="1202357"/>
            <a:chOff x="5747294" y="2514725"/>
            <a:chExt cx="2409064" cy="1202357"/>
          </a:xfrm>
        </p:grpSpPr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E42C3632-5283-4656-B952-51DB6D02238B}"/>
                </a:ext>
              </a:extLst>
            </p:cNvPr>
            <p:cNvCxnSpPr/>
            <p:nvPr/>
          </p:nvCxnSpPr>
          <p:spPr>
            <a:xfrm flipH="1" flipV="1">
              <a:off x="5747294" y="3717032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4567871D-DCEE-46A4-80B5-C7A9F4B91C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489683" y="2907448"/>
              <a:ext cx="1104470" cy="31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BehaviourInfo</a:t>
              </a:r>
              <a:endParaRPr lang="en-US" sz="2000" dirty="0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4BBFAEE9-3499-4781-908D-8EF2D5623575}"/>
              </a:ext>
            </a:extLst>
          </p:cNvPr>
          <p:cNvGrpSpPr/>
          <p:nvPr/>
        </p:nvGrpSpPr>
        <p:grpSpPr>
          <a:xfrm rot="5400000" flipH="1">
            <a:off x="7576196" y="4146534"/>
            <a:ext cx="323349" cy="766705"/>
            <a:chOff x="5292080" y="2564904"/>
            <a:chExt cx="1512168" cy="986340"/>
          </a:xfrm>
        </p:grpSpPr>
        <p:cxnSp>
          <p:nvCxnSpPr>
            <p:cNvPr id="128" name="Gerade Verbindung 30">
              <a:extLst>
                <a:ext uri="{FF2B5EF4-FFF2-40B4-BE49-F238E27FC236}">
                  <a16:creationId xmlns:a16="http://schemas.microsoft.com/office/drawing/2014/main" id="{0BC4F431-8696-4455-BAAA-B62AE48EE13F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247295D-63BB-4EC9-AC43-431FD05B9446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0881" y="1421617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165943F4-6C73-45B5-BF01-47D8FC62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C288F3-FFA3-49F4-BF8C-270CC8B69FAA}"/>
              </a:ext>
            </a:extLst>
          </p:cNvPr>
          <p:cNvSpPr/>
          <p:nvPr/>
        </p:nvSpPr>
        <p:spPr>
          <a:xfrm>
            <a:off x="211239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C09E973-29B5-4293-BE65-9BD9F3E990EC}"/>
              </a:ext>
            </a:extLst>
          </p:cNvPr>
          <p:cNvSpPr/>
          <p:nvPr/>
        </p:nvSpPr>
        <p:spPr>
          <a:xfrm>
            <a:off x="9382481" y="2407251"/>
            <a:ext cx="855793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set_gas</a:t>
            </a:r>
            <a:endParaRPr lang="en-US" sz="14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CB58C37-ADA1-4E10-B3A6-0FD8509588B3}"/>
              </a:ext>
            </a:extLst>
          </p:cNvPr>
          <p:cNvSpPr/>
          <p:nvPr/>
        </p:nvSpPr>
        <p:spPr>
          <a:xfrm>
            <a:off x="9263547" y="2646197"/>
            <a:ext cx="1189823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set_steering</a:t>
            </a:r>
            <a:endParaRPr lang="en-US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C66E8C99-418A-4197-B3DC-FE353A9F9B14}"/>
              </a:ext>
            </a:extLst>
          </p:cNvPr>
          <p:cNvSpPr/>
          <p:nvPr/>
        </p:nvSpPr>
        <p:spPr>
          <a:xfrm>
            <a:off x="9263548" y="2889741"/>
            <a:ext cx="1189822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set_braking</a:t>
            </a:r>
            <a:endParaRPr lang="en-US" sz="1400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86AAB97-3BB2-488B-A0F9-D951A888F242}"/>
              </a:ext>
            </a:extLst>
          </p:cNvPr>
          <p:cNvGrpSpPr/>
          <p:nvPr/>
        </p:nvGrpSpPr>
        <p:grpSpPr>
          <a:xfrm>
            <a:off x="2328399" y="2193287"/>
            <a:ext cx="1243112" cy="230736"/>
            <a:chOff x="3419872" y="1974178"/>
            <a:chExt cx="2409064" cy="230736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054939-ACD9-405A-8446-2E10BF98A6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01E2D1A2-8AB2-4091-AAF3-6E8F582E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08" y="1974178"/>
              <a:ext cx="158219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ComInputs</a:t>
              </a:r>
              <a:endParaRPr lang="en-US" sz="2000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5DD7274D-9530-4E0A-85F4-84294BA7561D}"/>
              </a:ext>
            </a:extLst>
          </p:cNvPr>
          <p:cNvSpPr/>
          <p:nvPr/>
        </p:nvSpPr>
        <p:spPr>
          <a:xfrm>
            <a:off x="357098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F4D7FD2-0FF2-42DC-973A-3EC90250E9F5}"/>
              </a:ext>
            </a:extLst>
          </p:cNvPr>
          <p:cNvSpPr/>
          <p:nvPr/>
        </p:nvSpPr>
        <p:spPr>
          <a:xfrm>
            <a:off x="5302688" y="245249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CEC9DE2-91D4-4DC7-8DA1-D7BD84908F67}"/>
              </a:ext>
            </a:extLst>
          </p:cNvPr>
          <p:cNvGrpSpPr/>
          <p:nvPr/>
        </p:nvGrpSpPr>
        <p:grpSpPr>
          <a:xfrm>
            <a:off x="5529700" y="2331305"/>
            <a:ext cx="1003692" cy="258192"/>
            <a:chOff x="3419872" y="1965332"/>
            <a:chExt cx="2409064" cy="258192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0AAD2A2-97D8-4CD5-9916-8BB867D900A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31E376-005A-438F-B1AE-875FA861A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815" y="1965332"/>
              <a:ext cx="1482697" cy="25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C2C_Info</a:t>
              </a:r>
              <a:endParaRPr lang="en-US" sz="2000" dirty="0"/>
            </a:p>
          </p:txBody>
        </p: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CF7172E3-8350-4FDC-BF1C-82A62AECE03B}"/>
              </a:ext>
            </a:extLst>
          </p:cNvPr>
          <p:cNvSpPr/>
          <p:nvPr/>
        </p:nvSpPr>
        <p:spPr>
          <a:xfrm>
            <a:off x="6546960" y="246288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9ED47E3-9E61-4EFE-B1C4-0116E39945BF}"/>
              </a:ext>
            </a:extLst>
          </p:cNvPr>
          <p:cNvGrpSpPr/>
          <p:nvPr/>
        </p:nvGrpSpPr>
        <p:grpSpPr>
          <a:xfrm>
            <a:off x="5543595" y="2570837"/>
            <a:ext cx="230792" cy="1209931"/>
            <a:chOff x="5292080" y="2564904"/>
            <a:chExt cx="1512168" cy="986340"/>
          </a:xfrm>
        </p:grpSpPr>
        <p:cxnSp>
          <p:nvCxnSpPr>
            <p:cNvPr id="59" name="Gerade Verbindung 6">
              <a:extLst>
                <a:ext uri="{FF2B5EF4-FFF2-40B4-BE49-F238E27FC236}">
                  <a16:creationId xmlns:a16="http://schemas.microsoft.com/office/drawing/2014/main" id="{2F47F39C-A52A-45B2-979C-91BAC2A6C110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13731C86-D0DF-4BFE-9ACE-63D1712F11B5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0BD45C8F-D20D-4E3E-A96A-50637EA1A561}"/>
              </a:ext>
            </a:extLst>
          </p:cNvPr>
          <p:cNvSpPr/>
          <p:nvPr/>
        </p:nvSpPr>
        <p:spPr>
          <a:xfrm>
            <a:off x="5781206" y="364159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6ED3B20-995A-4E74-B03E-9BBE445EF1BD}"/>
              </a:ext>
            </a:extLst>
          </p:cNvPr>
          <p:cNvSpPr/>
          <p:nvPr/>
        </p:nvSpPr>
        <p:spPr>
          <a:xfrm>
            <a:off x="9770374" y="213944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DE5B365-8DB9-4262-A62E-C6D6D0EC9E7D}"/>
              </a:ext>
            </a:extLst>
          </p:cNvPr>
          <p:cNvGrpSpPr/>
          <p:nvPr/>
        </p:nvGrpSpPr>
        <p:grpSpPr>
          <a:xfrm>
            <a:off x="5521157" y="2029892"/>
            <a:ext cx="4248603" cy="216074"/>
            <a:chOff x="3419872" y="1988840"/>
            <a:chExt cx="2409064" cy="21607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F55B57D-DFF7-42F8-A7F5-CEC438F89F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CBCC6CE2-483E-4394-BBCD-C9A4D00A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6990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ComOutputs</a:t>
              </a:r>
              <a:endParaRPr lang="en-US" sz="2000" dirty="0"/>
            </a:p>
          </p:txBody>
        </p: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D3D43EF4-44DF-437A-BFE6-6952806B1C3E}"/>
              </a:ext>
            </a:extLst>
          </p:cNvPr>
          <p:cNvSpPr/>
          <p:nvPr/>
        </p:nvSpPr>
        <p:spPr>
          <a:xfrm>
            <a:off x="5296112" y="214716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00075D3-D157-44A6-A676-48ECFD3B02DC}"/>
              </a:ext>
            </a:extLst>
          </p:cNvPr>
          <p:cNvSpPr/>
          <p:nvPr/>
        </p:nvSpPr>
        <p:spPr>
          <a:xfrm>
            <a:off x="8245730" y="2423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D15EBF6-9229-458C-85EB-AC2B49D41F17}"/>
              </a:ext>
            </a:extLst>
          </p:cNvPr>
          <p:cNvSpPr/>
          <p:nvPr/>
        </p:nvSpPr>
        <p:spPr>
          <a:xfrm>
            <a:off x="8247070" y="265151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DE1A42E1-4D8E-49D1-ABF5-72B998047870}"/>
              </a:ext>
            </a:extLst>
          </p:cNvPr>
          <p:cNvSpPr/>
          <p:nvPr/>
        </p:nvSpPr>
        <p:spPr>
          <a:xfrm>
            <a:off x="8246352" y="287907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1C8548D-83AB-4517-A4E8-4EE4C3F25E14}"/>
              </a:ext>
            </a:extLst>
          </p:cNvPr>
          <p:cNvCxnSpPr/>
          <p:nvPr/>
        </p:nvCxnSpPr>
        <p:spPr>
          <a:xfrm flipV="1">
            <a:off x="8473931" y="2538148"/>
            <a:ext cx="915361" cy="5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FB18DB4A-034E-43F3-A783-8C4A6BB875E0}"/>
              </a:ext>
            </a:extLst>
          </p:cNvPr>
          <p:cNvCxnSpPr>
            <a:cxnSpLocks/>
            <a:stCxn id="68" idx="3"/>
            <a:endCxn id="45" idx="1"/>
          </p:cNvCxnSpPr>
          <p:nvPr/>
        </p:nvCxnSpPr>
        <p:spPr>
          <a:xfrm flipV="1">
            <a:off x="8463070" y="2754197"/>
            <a:ext cx="800477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27926ABC-A440-480E-B706-34BB835BBB97}"/>
              </a:ext>
            </a:extLst>
          </p:cNvPr>
          <p:cNvCxnSpPr>
            <a:cxnSpLocks/>
            <a:stCxn id="69" idx="3"/>
            <a:endCxn id="46" idx="1"/>
          </p:cNvCxnSpPr>
          <p:nvPr/>
        </p:nvCxnSpPr>
        <p:spPr>
          <a:xfrm>
            <a:off x="8462352" y="2987071"/>
            <a:ext cx="801196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hteck 80">
            <a:extLst>
              <a:ext uri="{FF2B5EF4-FFF2-40B4-BE49-F238E27FC236}">
                <a16:creationId xmlns:a16="http://schemas.microsoft.com/office/drawing/2014/main" id="{328DE194-4B1A-4AEC-9212-FF878BBC9E00}"/>
              </a:ext>
            </a:extLst>
          </p:cNvPr>
          <p:cNvSpPr/>
          <p:nvPr/>
        </p:nvSpPr>
        <p:spPr>
          <a:xfrm>
            <a:off x="2118532" y="289368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EF699F4-D31A-4BF4-973A-819E3A40139E}"/>
              </a:ext>
            </a:extLst>
          </p:cNvPr>
          <p:cNvGrpSpPr/>
          <p:nvPr/>
        </p:nvGrpSpPr>
        <p:grpSpPr>
          <a:xfrm>
            <a:off x="2341036" y="2787266"/>
            <a:ext cx="4205923" cy="216074"/>
            <a:chOff x="3419872" y="1988840"/>
            <a:chExt cx="2409064" cy="216074"/>
          </a:xfrm>
        </p:grpSpPr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336B6E34-12FB-4C91-83F8-E8149734A3A2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31">
              <a:extLst>
                <a:ext uri="{FF2B5EF4-FFF2-40B4-BE49-F238E27FC236}">
                  <a16:creationId xmlns:a16="http://schemas.microsoft.com/office/drawing/2014/main" id="{D57C32C2-15F3-4646-B977-96209A143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33728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CarInfo</a:t>
              </a:r>
              <a:endParaRPr lang="en-US" sz="2000" dirty="0"/>
            </a:p>
          </p:txBody>
        </p:sp>
      </p:grpSp>
      <p:sp>
        <p:nvSpPr>
          <p:cNvPr id="85" name="Rechteck 84">
            <a:extLst>
              <a:ext uri="{FF2B5EF4-FFF2-40B4-BE49-F238E27FC236}">
                <a16:creationId xmlns:a16="http://schemas.microsoft.com/office/drawing/2014/main" id="{0FBEA223-4592-49B9-94B0-7BB143640CA9}"/>
              </a:ext>
            </a:extLst>
          </p:cNvPr>
          <p:cNvSpPr/>
          <p:nvPr/>
        </p:nvSpPr>
        <p:spPr>
          <a:xfrm>
            <a:off x="6550555" y="286799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E1F83F49-DB98-454E-A165-E158CC9357C3}"/>
              </a:ext>
            </a:extLst>
          </p:cNvPr>
          <p:cNvGrpSpPr/>
          <p:nvPr/>
        </p:nvGrpSpPr>
        <p:grpSpPr>
          <a:xfrm>
            <a:off x="4451602" y="3005392"/>
            <a:ext cx="1329221" cy="981710"/>
            <a:chOff x="5292080" y="2564904"/>
            <a:chExt cx="1512168" cy="986340"/>
          </a:xfrm>
        </p:grpSpPr>
        <p:cxnSp>
          <p:nvCxnSpPr>
            <p:cNvPr id="87" name="Gerade Verbindung 6">
              <a:extLst>
                <a:ext uri="{FF2B5EF4-FFF2-40B4-BE49-F238E27FC236}">
                  <a16:creationId xmlns:a16="http://schemas.microsoft.com/office/drawing/2014/main" id="{60F601E4-B6CF-4D49-A27E-33E11D3FD678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1551C470-9856-4AF9-B6F3-4280E3EE6DB3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hteck 88">
            <a:extLst>
              <a:ext uri="{FF2B5EF4-FFF2-40B4-BE49-F238E27FC236}">
                <a16:creationId xmlns:a16="http://schemas.microsoft.com/office/drawing/2014/main" id="{76485C73-93CD-4A81-8FF6-B36BEA3C5549}"/>
              </a:ext>
            </a:extLst>
          </p:cNvPr>
          <p:cNvSpPr/>
          <p:nvPr/>
        </p:nvSpPr>
        <p:spPr>
          <a:xfrm>
            <a:off x="5780823" y="387435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D59EE4F3-75E5-4FA3-BF2D-50F43AB6BF88}"/>
              </a:ext>
            </a:extLst>
          </p:cNvPr>
          <p:cNvSpPr/>
          <p:nvPr/>
        </p:nvSpPr>
        <p:spPr>
          <a:xfrm>
            <a:off x="5781170" y="411023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1FF7ACB6-3561-4144-9C3A-22534C38DE65}"/>
              </a:ext>
            </a:extLst>
          </p:cNvPr>
          <p:cNvGrpSpPr/>
          <p:nvPr/>
        </p:nvGrpSpPr>
        <p:grpSpPr>
          <a:xfrm>
            <a:off x="2316132" y="4002478"/>
            <a:ext cx="3454833" cy="216074"/>
            <a:chOff x="3419872" y="1988840"/>
            <a:chExt cx="2409064" cy="216074"/>
          </a:xfrm>
        </p:grpSpPr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F663F636-AA91-4892-8BAD-E24463DBBCAF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31">
              <a:extLst>
                <a:ext uri="{FF2B5EF4-FFF2-40B4-BE49-F238E27FC236}">
                  <a16:creationId xmlns:a16="http://schemas.microsoft.com/office/drawing/2014/main" id="{29E5867A-1F6E-4467-9C08-09C3CCD33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64164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HighLvlNav</a:t>
              </a:r>
              <a:endParaRPr lang="en-US" sz="2000" dirty="0"/>
            </a:p>
          </p:txBody>
        </p:sp>
      </p:grpSp>
      <p:sp>
        <p:nvSpPr>
          <p:cNvPr id="94" name="Rechteck 93">
            <a:extLst>
              <a:ext uri="{FF2B5EF4-FFF2-40B4-BE49-F238E27FC236}">
                <a16:creationId xmlns:a16="http://schemas.microsoft.com/office/drawing/2014/main" id="{76460D42-CFEC-497F-A2DA-A4CE352E5848}"/>
              </a:ext>
            </a:extLst>
          </p:cNvPr>
          <p:cNvSpPr/>
          <p:nvPr/>
        </p:nvSpPr>
        <p:spPr>
          <a:xfrm>
            <a:off x="2100132" y="4123415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4E9F512-0A3B-496A-96B7-0D390274D4A6}"/>
              </a:ext>
            </a:extLst>
          </p:cNvPr>
          <p:cNvSpPr/>
          <p:nvPr/>
        </p:nvSpPr>
        <p:spPr>
          <a:xfrm>
            <a:off x="6974887" y="351608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536162F1-9439-48CF-A09E-F733A9AAB6F2}"/>
              </a:ext>
            </a:extLst>
          </p:cNvPr>
          <p:cNvGrpSpPr/>
          <p:nvPr/>
        </p:nvGrpSpPr>
        <p:grpSpPr>
          <a:xfrm rot="16200000">
            <a:off x="7305470" y="2979136"/>
            <a:ext cx="314361" cy="759527"/>
            <a:chOff x="3419872" y="2204864"/>
            <a:chExt cx="2409064" cy="759527"/>
          </a:xfrm>
        </p:grpSpPr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E1F02954-5FF2-415C-A3D6-781295A520E4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31">
              <a:extLst>
                <a:ext uri="{FF2B5EF4-FFF2-40B4-BE49-F238E27FC236}">
                  <a16:creationId xmlns:a16="http://schemas.microsoft.com/office/drawing/2014/main" id="{75A613FC-2C36-40A8-B91C-0CE0F62D6E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8282" y="1805453"/>
              <a:ext cx="666849" cy="165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PathInfo</a:t>
              </a:r>
              <a:endParaRPr lang="en-US" sz="2000" dirty="0"/>
            </a:p>
          </p:txBody>
        </p:sp>
      </p:grpSp>
      <p:sp>
        <p:nvSpPr>
          <p:cNvPr id="100" name="Rechteck 99">
            <a:extLst>
              <a:ext uri="{FF2B5EF4-FFF2-40B4-BE49-F238E27FC236}">
                <a16:creationId xmlns:a16="http://schemas.microsoft.com/office/drawing/2014/main" id="{6CE74407-C09F-4A8D-B31F-95DA75FE8FFC}"/>
              </a:ext>
            </a:extLst>
          </p:cNvPr>
          <p:cNvSpPr/>
          <p:nvPr/>
        </p:nvSpPr>
        <p:spPr>
          <a:xfrm>
            <a:off x="6974887" y="297599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5B4CDEF-3A61-4521-B324-E90D0832F89E}"/>
              </a:ext>
            </a:extLst>
          </p:cNvPr>
          <p:cNvSpPr/>
          <p:nvPr/>
        </p:nvSpPr>
        <p:spPr>
          <a:xfrm>
            <a:off x="2098352" y="473779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ABAE2D42-9E4E-42D7-886D-59EBAEC92493}"/>
              </a:ext>
            </a:extLst>
          </p:cNvPr>
          <p:cNvGrpSpPr/>
          <p:nvPr/>
        </p:nvGrpSpPr>
        <p:grpSpPr>
          <a:xfrm>
            <a:off x="2335508" y="4627044"/>
            <a:ext cx="1130111" cy="215444"/>
            <a:chOff x="3419872" y="1992009"/>
            <a:chExt cx="2505855" cy="215444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88B3807-ED5B-483B-A715-2A3AD52A6718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F3B8F46D-4863-46FB-B039-F8F56918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852" y="1992009"/>
              <a:ext cx="243487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87342-7CE4-4ABF-8E69-D044B505DCCD}"/>
              </a:ext>
            </a:extLst>
          </p:cNvPr>
          <p:cNvSpPr/>
          <p:nvPr/>
        </p:nvSpPr>
        <p:spPr>
          <a:xfrm>
            <a:off x="3431339" y="473447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B7D6696C-C340-41E1-847C-2FA344140CC4}"/>
              </a:ext>
            </a:extLst>
          </p:cNvPr>
          <p:cNvSpPr/>
          <p:nvPr/>
        </p:nvSpPr>
        <p:spPr>
          <a:xfrm>
            <a:off x="2098352" y="533857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A011CFCA-71D1-4B9A-9DBC-975B69F177C7}"/>
              </a:ext>
            </a:extLst>
          </p:cNvPr>
          <p:cNvGrpSpPr/>
          <p:nvPr/>
        </p:nvGrpSpPr>
        <p:grpSpPr>
          <a:xfrm>
            <a:off x="2322413" y="5230503"/>
            <a:ext cx="4401709" cy="216074"/>
            <a:chOff x="3419872" y="1988840"/>
            <a:chExt cx="2409064" cy="216074"/>
          </a:xfrm>
        </p:grpSpPr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47BB23EF-6BBC-4EA9-822E-626F16F90A30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9A573D89-C494-4BF5-8CA1-A9DCC17B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0060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TempoLimit</a:t>
              </a:r>
              <a:endParaRPr lang="en-US" sz="2000" dirty="0"/>
            </a:p>
          </p:txBody>
        </p:sp>
      </p:grpSp>
      <p:sp>
        <p:nvSpPr>
          <p:cNvPr id="110" name="Rechteck 109">
            <a:extLst>
              <a:ext uri="{FF2B5EF4-FFF2-40B4-BE49-F238E27FC236}">
                <a16:creationId xmlns:a16="http://schemas.microsoft.com/office/drawing/2014/main" id="{64B7DEA4-D2F2-4820-A59D-208B8185EEA4}"/>
              </a:ext>
            </a:extLst>
          </p:cNvPr>
          <p:cNvSpPr/>
          <p:nvPr/>
        </p:nvSpPr>
        <p:spPr>
          <a:xfrm>
            <a:off x="6727297" y="5337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0633B7B-FDF8-47A1-A763-06AADD2AEBFA}"/>
              </a:ext>
            </a:extLst>
          </p:cNvPr>
          <p:cNvGrpSpPr/>
          <p:nvPr/>
        </p:nvGrpSpPr>
        <p:grpSpPr>
          <a:xfrm>
            <a:off x="5372516" y="4839448"/>
            <a:ext cx="1359571" cy="215444"/>
            <a:chOff x="3419872" y="1996779"/>
            <a:chExt cx="2409064" cy="215444"/>
          </a:xfrm>
        </p:grpSpPr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4E77821-9322-4AB5-B14B-B45BA56D155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31">
              <a:extLst>
                <a:ext uri="{FF2B5EF4-FFF2-40B4-BE49-F238E27FC236}">
                  <a16:creationId xmlns:a16="http://schemas.microsoft.com/office/drawing/2014/main" id="{D9706DF5-0F0B-4C96-BCE9-0E9CCD03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400" y="1996779"/>
              <a:ext cx="172117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14" name="Rechteck 113">
            <a:extLst>
              <a:ext uri="{FF2B5EF4-FFF2-40B4-BE49-F238E27FC236}">
                <a16:creationId xmlns:a16="http://schemas.microsoft.com/office/drawing/2014/main" id="{AFD09B0D-4A04-46B9-838F-61F86B869F42}"/>
              </a:ext>
            </a:extLst>
          </p:cNvPr>
          <p:cNvSpPr/>
          <p:nvPr/>
        </p:nvSpPr>
        <p:spPr>
          <a:xfrm>
            <a:off x="5145986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CD0C28E-EEEF-4D5F-90EB-F9DEC21A54F6}"/>
              </a:ext>
            </a:extLst>
          </p:cNvPr>
          <p:cNvSpPr/>
          <p:nvPr/>
        </p:nvSpPr>
        <p:spPr>
          <a:xfrm>
            <a:off x="6735762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2DFB85A-6BEF-4A7F-BB52-E88F52C4A154}"/>
              </a:ext>
            </a:extLst>
          </p:cNvPr>
          <p:cNvSpPr/>
          <p:nvPr/>
        </p:nvSpPr>
        <p:spPr>
          <a:xfrm>
            <a:off x="8011112" y="483806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6F969125-9B45-4A72-A938-6F775D4BB01E}"/>
              </a:ext>
            </a:extLst>
          </p:cNvPr>
          <p:cNvSpPr/>
          <p:nvPr/>
        </p:nvSpPr>
        <p:spPr>
          <a:xfrm>
            <a:off x="8008099" y="2990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606DFFE-5225-4C24-8DE3-EF161AC97FC6}"/>
              </a:ext>
            </a:extLst>
          </p:cNvPr>
          <p:cNvSpPr/>
          <p:nvPr/>
        </p:nvSpPr>
        <p:spPr>
          <a:xfrm>
            <a:off x="7262558" y="415443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BA49598-8FA2-4032-8D9E-770831628342}"/>
              </a:ext>
            </a:extLst>
          </p:cNvPr>
          <p:cNvGrpSpPr/>
          <p:nvPr/>
        </p:nvGrpSpPr>
        <p:grpSpPr>
          <a:xfrm rot="5400000">
            <a:off x="7904756" y="3413991"/>
            <a:ext cx="1626892" cy="1202357"/>
            <a:chOff x="5747294" y="2514725"/>
            <a:chExt cx="2409064" cy="1202357"/>
          </a:xfrm>
        </p:grpSpPr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E42C3632-5283-4656-B952-51DB6D02238B}"/>
                </a:ext>
              </a:extLst>
            </p:cNvPr>
            <p:cNvCxnSpPr/>
            <p:nvPr/>
          </p:nvCxnSpPr>
          <p:spPr>
            <a:xfrm flipH="1" flipV="1">
              <a:off x="5747294" y="3717032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4567871D-DCEE-46A4-80B5-C7A9F4B91C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489683" y="2907448"/>
              <a:ext cx="1104470" cy="31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BehaviourInfo</a:t>
              </a:r>
              <a:endParaRPr lang="en-US" sz="2000" dirty="0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4BBFAEE9-3499-4781-908D-8EF2D5623575}"/>
              </a:ext>
            </a:extLst>
          </p:cNvPr>
          <p:cNvGrpSpPr/>
          <p:nvPr/>
        </p:nvGrpSpPr>
        <p:grpSpPr>
          <a:xfrm rot="5400000" flipH="1">
            <a:off x="7576196" y="4146534"/>
            <a:ext cx="323349" cy="766705"/>
            <a:chOff x="5292080" y="2564904"/>
            <a:chExt cx="1512168" cy="986340"/>
          </a:xfrm>
        </p:grpSpPr>
        <p:cxnSp>
          <p:nvCxnSpPr>
            <p:cNvPr id="128" name="Gerade Verbindung 30">
              <a:extLst>
                <a:ext uri="{FF2B5EF4-FFF2-40B4-BE49-F238E27FC236}">
                  <a16:creationId xmlns:a16="http://schemas.microsoft.com/office/drawing/2014/main" id="{0BC4F431-8696-4455-BAAA-B62AE48EE13F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247295D-63BB-4EC9-AC43-431FD05B9446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22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DAC3BC-315F-4956-BE3A-59BFAC13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199" y="1427280"/>
            <a:ext cx="4928892" cy="400343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40C9BF4-EE2A-428E-BDCD-CC486073229B}"/>
              </a:ext>
            </a:extLst>
          </p:cNvPr>
          <p:cNvSpPr txBox="1"/>
          <p:nvPr/>
        </p:nvSpPr>
        <p:spPr>
          <a:xfrm>
            <a:off x="2423096" y="1015296"/>
            <a:ext cx="15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549F"/>
                </a:solidFill>
              </a:rPr>
              <a:t>PID</a:t>
            </a:r>
            <a:endParaRPr lang="en-GB" dirty="0">
              <a:solidFill>
                <a:srgbClr val="00549F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871970BE-B02D-4087-9C7B-498A1506C2F3}"/>
              </a:ext>
            </a:extLst>
          </p:cNvPr>
          <p:cNvSpPr txBox="1"/>
          <p:nvPr/>
        </p:nvSpPr>
        <p:spPr>
          <a:xfrm>
            <a:off x="8231926" y="1015296"/>
            <a:ext cx="187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549F"/>
                </a:solidFill>
              </a:rPr>
              <a:t>Driving</a:t>
            </a:r>
            <a:r>
              <a:rPr lang="de-DE" dirty="0">
                <a:solidFill>
                  <a:srgbClr val="00549F"/>
                </a:solidFill>
              </a:rPr>
              <a:t> Profile</a:t>
            </a:r>
            <a:endParaRPr lang="en-GB" dirty="0">
              <a:solidFill>
                <a:srgbClr val="00549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9DE63A-38C3-4CBE-ABF7-CD0358A8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9" y="1427280"/>
            <a:ext cx="5335409" cy="40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5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984960-AB07-416F-9BD1-5B6C2FEC8F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01" y="1236273"/>
            <a:ext cx="6364469" cy="4385455"/>
          </a:xfrm>
        </p:spPr>
        <p:txBody>
          <a:bodyPr anchor="ctr"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Design and Implementation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standardized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protocol</a:t>
            </a:r>
            <a:endParaRPr lang="de-DE" dirty="0">
              <a:solidFill>
                <a:schemeClr val="tx2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Communication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packets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sockets</a:t>
            </a:r>
            <a:endParaRPr lang="de-DE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General Information packet </a:t>
            </a:r>
            <a:r>
              <a:rPr lang="de-DE" dirty="0">
                <a:solidFill>
                  <a:schemeClr val="tx2"/>
                </a:solidFill>
              </a:rPr>
              <a:t>(</a:t>
            </a:r>
            <a:r>
              <a:rPr lang="de-DE" dirty="0" err="1">
                <a:solidFill>
                  <a:schemeClr val="tx2"/>
                </a:solidFill>
              </a:rPr>
              <a:t>StatePacket</a:t>
            </a:r>
            <a:r>
              <a:rPr lang="de-DE" dirty="0">
                <a:solidFill>
                  <a:schemeClr val="tx2"/>
                </a:solidFill>
              </a:rPr>
              <a:t>) </a:t>
            </a: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Other </a:t>
            </a:r>
            <a:r>
              <a:rPr lang="de-DE" dirty="0" err="1">
                <a:solidFill>
                  <a:schemeClr val="tx2"/>
                </a:solidFill>
              </a:rPr>
              <a:t>packets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>
                <a:solidFill>
                  <a:schemeClr val="tx2"/>
                </a:solidFill>
              </a:rPr>
              <a:t>real-</a:t>
            </a:r>
            <a:r>
              <a:rPr lang="de-DE" dirty="0" err="1">
                <a:solidFill>
                  <a:schemeClr val="tx2"/>
                </a:solidFill>
              </a:rPr>
              <a:t>world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scenarios</a:t>
            </a:r>
            <a:endParaRPr lang="de-DE" dirty="0">
              <a:solidFill>
                <a:schemeClr val="tx2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chemeClr val="tx2"/>
                </a:solidFill>
              </a:rPr>
              <a:t>Optional</a:t>
            </a:r>
            <a:r>
              <a:rPr lang="de-DE" dirty="0"/>
              <a:t> „Authority“-</a:t>
            </a:r>
            <a:r>
              <a:rPr lang="de-DE" dirty="0" err="1"/>
              <a:t>flag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C42280-6082-41D3-8714-22A409E0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 2 Car Communication – General Information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D214A462-5503-44AD-B270-2F5820B81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679" y="1236272"/>
            <a:ext cx="3285307" cy="157626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 err="1">
                <a:solidFill>
                  <a:srgbClr val="000000"/>
                </a:solidFill>
              </a:rPr>
              <a:t>VehicleCommunication</a:t>
            </a:r>
            <a:endParaRPr lang="en-US" dirty="0"/>
          </a:p>
        </p:txBody>
      </p:sp>
      <p:sp>
        <p:nvSpPr>
          <p:cNvPr id="5" name="AutoShape 40">
            <a:extLst>
              <a:ext uri="{FF2B5EF4-FFF2-40B4-BE49-F238E27FC236}">
                <a16:creationId xmlns:a16="http://schemas.microsoft.com/office/drawing/2014/main" id="{E38FBDC4-5E8B-4584-886A-C4AFC90A29F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288386" y="1236272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ABBC907B-E617-409F-8A0E-DF88F40AF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7640" y="4655379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Packets</a:t>
            </a:r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621E913E-2CD4-45D2-BE6B-F5E8E92F2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126" y="3357760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Scenarios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C2232F-5EA1-4830-BA89-88CE8B29B09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9255332" y="2812534"/>
            <a:ext cx="1" cy="5452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03083D4-DEFB-4E96-AE97-C83C2366AC41}"/>
              </a:ext>
            </a:extLst>
          </p:cNvPr>
          <p:cNvSpPr txBox="1"/>
          <p:nvPr/>
        </p:nvSpPr>
        <p:spPr>
          <a:xfrm>
            <a:off x="9255332" y="2916923"/>
            <a:ext cx="50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1:n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DC5319-632C-433C-997E-B64D1A34A3AB}"/>
              </a:ext>
            </a:extLst>
          </p:cNvPr>
          <p:cNvSpPr txBox="1"/>
          <p:nvPr/>
        </p:nvSpPr>
        <p:spPr>
          <a:xfrm>
            <a:off x="9902972" y="4084257"/>
            <a:ext cx="43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n:1</a:t>
            </a:r>
          </a:p>
        </p:txBody>
      </p:sp>
      <p:sp>
        <p:nvSpPr>
          <p:cNvPr id="11" name="Rectangle 41">
            <a:extLst>
              <a:ext uri="{FF2B5EF4-FFF2-40B4-BE49-F238E27FC236}">
                <a16:creationId xmlns:a16="http://schemas.microsoft.com/office/drawing/2014/main" id="{EA03C91E-2B38-4191-85BF-24D90EE26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823" y="4655379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Helpers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796CFB-DD41-41BE-9FCB-8E22DE46F131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7964029" y="4005760"/>
            <a:ext cx="1291303" cy="6496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FE860F9-5900-4B1D-985E-59C25E92BBBA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9255332" y="4005760"/>
            <a:ext cx="1246514" cy="6496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7CC932A-B9DD-404E-BDE1-B1C28C9F840D}"/>
              </a:ext>
            </a:extLst>
          </p:cNvPr>
          <p:cNvSpPr txBox="1"/>
          <p:nvPr/>
        </p:nvSpPr>
        <p:spPr>
          <a:xfrm>
            <a:off x="8184915" y="4084256"/>
            <a:ext cx="50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6894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A984960-AB07-416F-9BD1-5B6C2FEC8F2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u="sng" dirty="0"/>
              <a:t>Platoon </a:t>
            </a:r>
            <a:r>
              <a:rPr lang="de-DE" u="sng" dirty="0" err="1">
                <a:solidFill>
                  <a:schemeClr val="tx2"/>
                </a:solidFill>
              </a:rPr>
              <a:t>access</a:t>
            </a:r>
            <a:r>
              <a:rPr lang="de-DE" u="sng" dirty="0"/>
              <a:t>:</a:t>
            </a:r>
          </a:p>
          <a:p>
            <a:pPr lvl="1"/>
            <a:r>
              <a:rPr lang="de-DE" sz="1800" dirty="0"/>
              <a:t>Leadership </a:t>
            </a:r>
            <a:r>
              <a:rPr lang="de-DE" sz="1800" dirty="0" err="1"/>
              <a:t>handover</a:t>
            </a:r>
            <a:endParaRPr lang="de-DE" sz="1800" dirty="0"/>
          </a:p>
          <a:p>
            <a:pPr lvl="1"/>
            <a:r>
              <a:rPr lang="de-DE" sz="1800" dirty="0"/>
              <a:t>Non-</a:t>
            </a:r>
            <a:r>
              <a:rPr lang="de-DE" sz="1800" dirty="0" err="1"/>
              <a:t>leading</a:t>
            </a:r>
            <a:r>
              <a:rPr lang="de-DE" sz="1800" dirty="0"/>
              <a:t> </a:t>
            </a:r>
            <a:r>
              <a:rPr lang="de-DE" sz="1800" dirty="0" err="1"/>
              <a:t>cars</a:t>
            </a:r>
            <a:r>
              <a:rPr lang="de-DE" sz="1800" dirty="0"/>
              <a:t> </a:t>
            </a:r>
            <a:r>
              <a:rPr lang="de-DE" sz="1800" dirty="0">
                <a:solidFill>
                  <a:schemeClr val="tx2"/>
                </a:solidFill>
              </a:rPr>
              <a:t>follow </a:t>
            </a:r>
            <a:r>
              <a:rPr lang="de-DE" sz="1800" dirty="0"/>
              <a:t>and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synchronize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leader</a:t>
            </a:r>
            <a:endParaRPr lang="de-DE" sz="1800" dirty="0">
              <a:solidFill>
                <a:schemeClr val="tx2"/>
              </a:solidFill>
            </a:endParaRPr>
          </a:p>
          <a:p>
            <a:pPr lvl="1"/>
            <a:r>
              <a:rPr lang="de-DE" sz="1800" dirty="0" err="1">
                <a:solidFill>
                  <a:schemeClr val="tx2"/>
                </a:solidFill>
              </a:rPr>
              <a:t>Join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Requests</a:t>
            </a:r>
            <a:r>
              <a:rPr lang="de-DE" sz="1800" dirty="0"/>
              <a:t>, </a:t>
            </a:r>
            <a:r>
              <a:rPr lang="de-DE" sz="1800" dirty="0" err="1"/>
              <a:t>leading</a:t>
            </a:r>
            <a:r>
              <a:rPr lang="de-DE" sz="1800" dirty="0"/>
              <a:t> </a:t>
            </a:r>
            <a:r>
              <a:rPr lang="de-DE" sz="1800" dirty="0" err="1"/>
              <a:t>car</a:t>
            </a:r>
            <a:r>
              <a:rPr lang="de-DE" sz="1800" dirty="0"/>
              <a:t> </a:t>
            </a:r>
            <a:r>
              <a:rPr lang="de-DE" sz="1800" dirty="0" err="1"/>
              <a:t>decision</a:t>
            </a:r>
            <a:endParaRPr lang="de-DE" sz="1800" dirty="0"/>
          </a:p>
          <a:p>
            <a:pPr lvl="1"/>
            <a:r>
              <a:rPr lang="de-DE" sz="1800" dirty="0" err="1">
                <a:solidFill>
                  <a:schemeClr val="tx2"/>
                </a:solidFill>
              </a:rPr>
              <a:t>Leave</a:t>
            </a:r>
            <a:r>
              <a:rPr lang="de-DE" sz="1800" dirty="0"/>
              <a:t> </a:t>
            </a:r>
            <a:r>
              <a:rPr lang="de-DE" sz="1800" dirty="0" err="1"/>
              <a:t>platoon</a:t>
            </a:r>
            <a:r>
              <a:rPr lang="de-DE" sz="1800" dirty="0"/>
              <a:t> </a:t>
            </a:r>
            <a:r>
              <a:rPr lang="de-DE" sz="1800" dirty="0" err="1"/>
              <a:t>any</a:t>
            </a:r>
            <a:r>
              <a:rPr lang="de-DE" sz="1800" dirty="0"/>
              <a:t> time</a:t>
            </a:r>
          </a:p>
          <a:p>
            <a:endParaRPr lang="de-DE" dirty="0"/>
          </a:p>
          <a:p>
            <a:endParaRPr lang="de-DE" dirty="0"/>
          </a:p>
          <a:p>
            <a:r>
              <a:rPr lang="de-DE" u="sng" dirty="0"/>
              <a:t>Other </a:t>
            </a:r>
            <a:r>
              <a:rPr lang="de-DE" u="sng" dirty="0" err="1">
                <a:solidFill>
                  <a:schemeClr val="tx2"/>
                </a:solidFill>
              </a:rPr>
              <a:t>features</a:t>
            </a:r>
            <a:r>
              <a:rPr lang="de-DE" u="sng" dirty="0"/>
              <a:t>:</a:t>
            </a:r>
          </a:p>
          <a:p>
            <a:pPr lvl="1"/>
            <a:r>
              <a:rPr lang="de-DE" sz="1800" dirty="0" err="1"/>
              <a:t>Negotiate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waiting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>
                <a:solidFill>
                  <a:schemeClr val="tx2"/>
                </a:solidFill>
              </a:rPr>
              <a:t>gathering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point</a:t>
            </a:r>
            <a:endParaRPr lang="de-DE" sz="1800" dirty="0"/>
          </a:p>
          <a:p>
            <a:pPr lvl="1"/>
            <a:r>
              <a:rPr lang="de-DE" sz="1800" dirty="0"/>
              <a:t>Request </a:t>
            </a:r>
            <a:r>
              <a:rPr lang="de-DE" sz="1800" dirty="0" err="1">
                <a:solidFill>
                  <a:schemeClr val="tx2"/>
                </a:solidFill>
              </a:rPr>
              <a:t>battery</a:t>
            </a:r>
            <a:r>
              <a:rPr lang="de-DE" sz="1800" dirty="0">
                <a:solidFill>
                  <a:schemeClr val="tx2"/>
                </a:solidFill>
              </a:rPr>
              <a:t> </a:t>
            </a:r>
            <a:r>
              <a:rPr lang="de-DE" sz="1800" dirty="0" err="1">
                <a:solidFill>
                  <a:schemeClr val="tx2"/>
                </a:solidFill>
              </a:rPr>
              <a:t>charging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destination</a:t>
            </a:r>
            <a:r>
              <a:rPr lang="de-DE" sz="1800" dirty="0"/>
              <a:t> not </a:t>
            </a:r>
            <a:r>
              <a:rPr lang="de-DE" sz="1800" dirty="0" err="1"/>
              <a:t>reachable</a:t>
            </a:r>
            <a:endParaRPr lang="de-DE" sz="1800" dirty="0"/>
          </a:p>
          <a:p>
            <a:pPr lvl="1"/>
            <a:r>
              <a:rPr lang="de-DE" sz="1800" dirty="0">
                <a:solidFill>
                  <a:schemeClr val="tx2"/>
                </a:solidFill>
              </a:rPr>
              <a:t>Leader </a:t>
            </a:r>
            <a:r>
              <a:rPr lang="de-DE" sz="1800" dirty="0" err="1">
                <a:solidFill>
                  <a:schemeClr val="tx2"/>
                </a:solidFill>
              </a:rPr>
              <a:t>signals</a:t>
            </a:r>
            <a:r>
              <a:rPr lang="de-DE" sz="1800" dirty="0"/>
              <a:t> </a:t>
            </a:r>
            <a:r>
              <a:rPr lang="de-DE" sz="1800" dirty="0" err="1"/>
              <a:t>platoon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destination</a:t>
            </a:r>
            <a:r>
              <a:rPr lang="de-DE" sz="1800" dirty="0"/>
              <a:t> was </a:t>
            </a:r>
            <a:r>
              <a:rPr lang="de-DE" sz="1800" dirty="0" err="1">
                <a:solidFill>
                  <a:schemeClr val="tx2"/>
                </a:solidFill>
              </a:rPr>
              <a:t>reached</a:t>
            </a:r>
            <a:endParaRPr lang="de-DE" sz="1800" dirty="0">
              <a:solidFill>
                <a:schemeClr val="tx2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C42280-6082-41D3-8714-22A409E0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 2 Car Communication – </a:t>
            </a:r>
            <a:r>
              <a:rPr lang="de-DE" dirty="0" err="1"/>
              <a:t>Platooning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10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55ABFA-AE0B-48C5-BBFC-D2B6ECA3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 2 Car Communication – Flow </a:t>
            </a:r>
            <a:r>
              <a:rPr lang="de-DE" dirty="0" err="1"/>
              <a:t>of</a:t>
            </a:r>
            <a:r>
              <a:rPr lang="de-DE" dirty="0"/>
              <a:t> Communication (Emergency </a:t>
            </a:r>
            <a:r>
              <a:rPr lang="de-DE" dirty="0" err="1"/>
              <a:t>Braking</a:t>
            </a:r>
            <a:r>
              <a:rPr lang="de-DE" dirty="0"/>
              <a:t>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DED669-41C9-494E-8865-05901BA37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477" y="1244362"/>
            <a:ext cx="1501483" cy="425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</a:t>
            </a:r>
            <a:r>
              <a:rPr lang="en-US" altLang="de-DE" u="sng" dirty="0"/>
              <a:t>Car</a:t>
            </a:r>
            <a:r>
              <a:rPr lang="en-US" altLang="de-DE" sz="1800" u="sng" dirty="0"/>
              <a:t>1</a:t>
            </a:r>
            <a:endParaRPr lang="en-US" altLang="de-DE" sz="1800" dirty="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12ABE11D-880A-4077-8BF5-C234BA5F66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2571" y="1671596"/>
            <a:ext cx="10648" cy="413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C7913A8-D2E2-4C2B-922C-42374A241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818" y="1671596"/>
            <a:ext cx="10646" cy="413436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4C74DD6E-5E6D-4DAD-B91B-6DB911614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3219" y="2116097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 dirty="0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00D1C75-6F55-401D-8F53-A18AC607F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514" y="1806535"/>
            <a:ext cx="20762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StatePacket</a:t>
            </a:r>
            <a:r>
              <a:rPr lang="en-US" altLang="de-DE" sz="1400" dirty="0"/>
              <a:t>)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9BAE444-A9A5-4A13-9A12-31D3169E5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856" y="1228685"/>
            <a:ext cx="2229925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:Car2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4EE5EAC-B439-48A5-902F-04D3521C1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3219" y="2562185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CEBE2D7-BF3F-41F6-BC10-5DAE05582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82" y="2230420"/>
            <a:ext cx="22422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de-DE" sz="1400" dirty="0"/>
              <a:t>Broadcast(</a:t>
            </a:r>
            <a:r>
              <a:rPr lang="en-US" altLang="de-DE" sz="1400" dirty="0" err="1"/>
              <a:t>StateUpdated</a:t>
            </a:r>
            <a:r>
              <a:rPr lang="en-US" altLang="de-DE" sz="1400" dirty="0"/>
              <a:t>)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62F7A4DE-4B7C-4A69-908B-DF975C1D5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43214" y="4564839"/>
            <a:ext cx="2281672" cy="68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31DD6906-2C0F-4801-AE1E-6226DA584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553" y="4222194"/>
            <a:ext cx="2991525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SafetyDistanceUpdated</a:t>
            </a:r>
            <a:r>
              <a:rPr lang="en-US" altLang="de-DE" sz="1400" dirty="0"/>
              <a:t>)</a:t>
            </a:r>
          </a:p>
        </p:txBody>
      </p:sp>
      <p:sp>
        <p:nvSpPr>
          <p:cNvPr id="24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330509" y="971067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SD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CF2DE85-6FFF-4DEC-856B-D5579D28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5646" y="1229226"/>
            <a:ext cx="1635732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:Car3</a:t>
            </a:r>
          </a:p>
        </p:txBody>
      </p:sp>
      <p:sp>
        <p:nvSpPr>
          <p:cNvPr id="38" name="Line 6">
            <a:extLst>
              <a:ext uri="{FF2B5EF4-FFF2-40B4-BE49-F238E27FC236}">
                <a16:creationId xmlns:a16="http://schemas.microsoft.com/office/drawing/2014/main" id="{9E74A21F-093B-463A-8E19-6C2260444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6140" y="1680252"/>
            <a:ext cx="14670" cy="413435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Freeform 1084">
            <a:extLst>
              <a:ext uri="{FF2B5EF4-FFF2-40B4-BE49-F238E27FC236}">
                <a16:creationId xmlns:a16="http://schemas.microsoft.com/office/drawing/2014/main" id="{7FD2CF16-4092-4D20-B0E6-8C4B0F048B76}"/>
              </a:ext>
            </a:extLst>
          </p:cNvPr>
          <p:cNvSpPr>
            <a:spLocks/>
          </p:cNvSpPr>
          <p:nvPr/>
        </p:nvSpPr>
        <p:spPr bwMode="auto">
          <a:xfrm>
            <a:off x="7999593" y="2749607"/>
            <a:ext cx="463550" cy="404812"/>
          </a:xfrm>
          <a:custGeom>
            <a:avLst/>
            <a:gdLst>
              <a:gd name="T0" fmla="*/ 0 w 292"/>
              <a:gd name="T1" fmla="*/ 35 h 255"/>
              <a:gd name="T2" fmla="*/ 250 w 292"/>
              <a:gd name="T3" fmla="*/ 31 h 255"/>
              <a:gd name="T4" fmla="*/ 250 w 292"/>
              <a:gd name="T5" fmla="*/ 223 h 255"/>
              <a:gd name="T6" fmla="*/ 44 w 292"/>
              <a:gd name="T7" fmla="*/ 223 h 255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255"/>
              <a:gd name="T14" fmla="*/ 292 w 292"/>
              <a:gd name="T15" fmla="*/ 255 h 2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255">
                <a:moveTo>
                  <a:pt x="0" y="35"/>
                </a:moveTo>
                <a:cubicBezTo>
                  <a:pt x="42" y="34"/>
                  <a:pt x="208" y="0"/>
                  <a:pt x="250" y="31"/>
                </a:cubicBezTo>
                <a:cubicBezTo>
                  <a:pt x="292" y="62"/>
                  <a:pt x="284" y="191"/>
                  <a:pt x="250" y="223"/>
                </a:cubicBezTo>
                <a:cubicBezTo>
                  <a:pt x="215" y="255"/>
                  <a:pt x="130" y="239"/>
                  <a:pt x="44" y="22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4" name="Rectangle 1087">
            <a:extLst>
              <a:ext uri="{FF2B5EF4-FFF2-40B4-BE49-F238E27FC236}">
                <a16:creationId xmlns:a16="http://schemas.microsoft.com/office/drawing/2014/main" id="{6F719880-B218-4280-9875-3493343E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996" y="2652857"/>
            <a:ext cx="228600" cy="19994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1074">
            <a:extLst>
              <a:ext uri="{FF2B5EF4-FFF2-40B4-BE49-F238E27FC236}">
                <a16:creationId xmlns:a16="http://schemas.microsoft.com/office/drawing/2014/main" id="{C531D86A-D656-4879-AAAA-42DC0086B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417" y="2887014"/>
            <a:ext cx="228600" cy="512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6" name="Text Box 1088">
            <a:extLst>
              <a:ext uri="{FF2B5EF4-FFF2-40B4-BE49-F238E27FC236}">
                <a16:creationId xmlns:a16="http://schemas.microsoft.com/office/drawing/2014/main" id="{EF45154D-43FB-4377-A1D6-1E74BB8FE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526" y="2625404"/>
            <a:ext cx="20361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de-DE" sz="1400" dirty="0"/>
              <a:t>Distance and Direction </a:t>
            </a:r>
          </a:p>
          <a:p>
            <a:pPr eaLnBrk="0" hangingPunct="0"/>
            <a:r>
              <a:rPr lang="en-US" altLang="de-DE" sz="1400" dirty="0"/>
              <a:t>Calculation</a:t>
            </a:r>
          </a:p>
        </p:txBody>
      </p:sp>
      <p:sp>
        <p:nvSpPr>
          <p:cNvPr id="25" name="Line 7">
            <a:extLst>
              <a:ext uri="{FF2B5EF4-FFF2-40B4-BE49-F238E27FC236}">
                <a16:creationId xmlns:a16="http://schemas.microsoft.com/office/drawing/2014/main" id="{D8623C05-2B45-4B03-B861-C6E197796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3270" y="2112061"/>
            <a:ext cx="2418503" cy="36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D370CF06-2B6E-4D28-A042-81F94D3E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468" y="1806199"/>
            <a:ext cx="20762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StatePacket</a:t>
            </a:r>
            <a:r>
              <a:rPr lang="en-US" altLang="de-DE" sz="1400" dirty="0"/>
              <a:t>)</a:t>
            </a: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CEA7DF74-B0EC-4A4C-997A-AC85F5BB5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1467" y="2561659"/>
            <a:ext cx="240030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8B4A7726-3107-4387-A4EA-4C31699AD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436" y="2230421"/>
            <a:ext cx="22449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de-DE" sz="1400" dirty="0"/>
              <a:t>Broadcast(</a:t>
            </a:r>
            <a:r>
              <a:rPr lang="en-US" altLang="de-DE" sz="1400" dirty="0" err="1"/>
              <a:t>StateUpdated</a:t>
            </a:r>
            <a:r>
              <a:rPr lang="en-US" altLang="de-DE" sz="1400" dirty="0"/>
              <a:t>)</a:t>
            </a:r>
          </a:p>
        </p:txBody>
      </p:sp>
      <p:sp>
        <p:nvSpPr>
          <p:cNvPr id="33" name="Freeform 1084">
            <a:extLst>
              <a:ext uri="{FF2B5EF4-FFF2-40B4-BE49-F238E27FC236}">
                <a16:creationId xmlns:a16="http://schemas.microsoft.com/office/drawing/2014/main" id="{B933A9D8-1FEE-4036-A7C3-05921F5CC4F8}"/>
              </a:ext>
            </a:extLst>
          </p:cNvPr>
          <p:cNvSpPr>
            <a:spLocks/>
          </p:cNvSpPr>
          <p:nvPr/>
        </p:nvSpPr>
        <p:spPr bwMode="auto">
          <a:xfrm>
            <a:off x="7999593" y="3576914"/>
            <a:ext cx="463550" cy="404812"/>
          </a:xfrm>
          <a:custGeom>
            <a:avLst/>
            <a:gdLst>
              <a:gd name="T0" fmla="*/ 0 w 292"/>
              <a:gd name="T1" fmla="*/ 35 h 255"/>
              <a:gd name="T2" fmla="*/ 250 w 292"/>
              <a:gd name="T3" fmla="*/ 31 h 255"/>
              <a:gd name="T4" fmla="*/ 250 w 292"/>
              <a:gd name="T5" fmla="*/ 223 h 255"/>
              <a:gd name="T6" fmla="*/ 44 w 292"/>
              <a:gd name="T7" fmla="*/ 223 h 255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255"/>
              <a:gd name="T14" fmla="*/ 292 w 292"/>
              <a:gd name="T15" fmla="*/ 255 h 2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255">
                <a:moveTo>
                  <a:pt x="0" y="35"/>
                </a:moveTo>
                <a:cubicBezTo>
                  <a:pt x="42" y="34"/>
                  <a:pt x="208" y="0"/>
                  <a:pt x="250" y="31"/>
                </a:cubicBezTo>
                <a:cubicBezTo>
                  <a:pt x="292" y="62"/>
                  <a:pt x="284" y="191"/>
                  <a:pt x="250" y="223"/>
                </a:cubicBezTo>
                <a:cubicBezTo>
                  <a:pt x="215" y="255"/>
                  <a:pt x="130" y="239"/>
                  <a:pt x="44" y="22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5" name="Rectangle 1074">
            <a:extLst>
              <a:ext uri="{FF2B5EF4-FFF2-40B4-BE49-F238E27FC236}">
                <a16:creationId xmlns:a16="http://schemas.microsoft.com/office/drawing/2014/main" id="{CB018697-5C2E-418F-9150-81ED0913C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5417" y="3714321"/>
            <a:ext cx="228600" cy="5127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9" name="Text Box 1088">
            <a:extLst>
              <a:ext uri="{FF2B5EF4-FFF2-40B4-BE49-F238E27FC236}">
                <a16:creationId xmlns:a16="http://schemas.microsoft.com/office/drawing/2014/main" id="{EBF4E80D-EDA0-47A6-AB06-CF2A5D24E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525" y="3517710"/>
            <a:ext cx="6527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de-DE" sz="1400" dirty="0"/>
              <a:t>Brake</a:t>
            </a:r>
          </a:p>
        </p:txBody>
      </p:sp>
      <p:sp>
        <p:nvSpPr>
          <p:cNvPr id="49" name="Line 7">
            <a:extLst>
              <a:ext uri="{FF2B5EF4-FFF2-40B4-BE49-F238E27FC236}">
                <a16:creationId xmlns:a16="http://schemas.microsoft.com/office/drawing/2014/main" id="{F6B3A2C4-DF2D-4632-8585-3842AAE5C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3219" y="4961875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 dirty="0"/>
          </a:p>
        </p:txBody>
      </p:sp>
      <p:sp>
        <p:nvSpPr>
          <p:cNvPr id="50" name="Text Box 8">
            <a:extLst>
              <a:ext uri="{FF2B5EF4-FFF2-40B4-BE49-F238E27FC236}">
                <a16:creationId xmlns:a16="http://schemas.microsoft.com/office/drawing/2014/main" id="{38BA3215-348F-45D5-B728-2FA9F49DD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514" y="4652313"/>
            <a:ext cx="20762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StatePacket</a:t>
            </a:r>
            <a:r>
              <a:rPr lang="en-US" altLang="de-DE" sz="1400" dirty="0"/>
              <a:t>)</a:t>
            </a:r>
          </a:p>
        </p:txBody>
      </p:sp>
      <p:sp>
        <p:nvSpPr>
          <p:cNvPr id="51" name="Line 10">
            <a:extLst>
              <a:ext uri="{FF2B5EF4-FFF2-40B4-BE49-F238E27FC236}">
                <a16:creationId xmlns:a16="http://schemas.microsoft.com/office/drawing/2014/main" id="{2C87A1B9-0CC5-49A7-8CB1-C102C245D0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3219" y="5407963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52" name="Text Box 11">
            <a:extLst>
              <a:ext uri="{FF2B5EF4-FFF2-40B4-BE49-F238E27FC236}">
                <a16:creationId xmlns:a16="http://schemas.microsoft.com/office/drawing/2014/main" id="{1259F16E-4E7F-46B0-BE53-F43D5DB62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82" y="5076198"/>
            <a:ext cx="22422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de-DE" sz="1400" dirty="0"/>
              <a:t>Broadcast(</a:t>
            </a:r>
            <a:r>
              <a:rPr lang="en-US" altLang="de-DE" sz="1400" dirty="0" err="1"/>
              <a:t>StateUpdated</a:t>
            </a:r>
            <a:r>
              <a:rPr lang="en-US" altLang="de-DE" sz="1400" dirty="0"/>
              <a:t>)</a:t>
            </a:r>
          </a:p>
        </p:txBody>
      </p:sp>
      <p:sp>
        <p:nvSpPr>
          <p:cNvPr id="53" name="Line 7">
            <a:extLst>
              <a:ext uri="{FF2B5EF4-FFF2-40B4-BE49-F238E27FC236}">
                <a16:creationId xmlns:a16="http://schemas.microsoft.com/office/drawing/2014/main" id="{170D5354-E801-4FB7-9309-1437338D3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6089" y="4961875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 dirty="0"/>
          </a:p>
        </p:txBody>
      </p:sp>
      <p:sp>
        <p:nvSpPr>
          <p:cNvPr id="54" name="Text Box 8">
            <a:extLst>
              <a:ext uri="{FF2B5EF4-FFF2-40B4-BE49-F238E27FC236}">
                <a16:creationId xmlns:a16="http://schemas.microsoft.com/office/drawing/2014/main" id="{E9BD1BF9-CF6A-493D-9191-E07706E97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384" y="4652313"/>
            <a:ext cx="20762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StatePacket</a:t>
            </a:r>
            <a:r>
              <a:rPr lang="en-US" altLang="de-DE" sz="1400" dirty="0"/>
              <a:t>)</a:t>
            </a:r>
          </a:p>
        </p:txBody>
      </p:sp>
      <p:sp>
        <p:nvSpPr>
          <p:cNvPr id="55" name="Line 10">
            <a:extLst>
              <a:ext uri="{FF2B5EF4-FFF2-40B4-BE49-F238E27FC236}">
                <a16:creationId xmlns:a16="http://schemas.microsoft.com/office/drawing/2014/main" id="{0D06921E-85EE-4AB2-B6C1-F2A756F6D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6089" y="5407963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56" name="Text Box 11">
            <a:extLst>
              <a:ext uri="{FF2B5EF4-FFF2-40B4-BE49-F238E27FC236}">
                <a16:creationId xmlns:a16="http://schemas.microsoft.com/office/drawing/2014/main" id="{30F51ED0-DA49-45F1-9262-48E46E5C0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852" y="5076198"/>
            <a:ext cx="22422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de-DE" sz="1400" dirty="0"/>
              <a:t>Broadcast(</a:t>
            </a:r>
            <a:r>
              <a:rPr lang="en-US" altLang="de-DE" sz="1400" dirty="0" err="1"/>
              <a:t>StateUpdated</a:t>
            </a:r>
            <a:r>
              <a:rPr lang="en-US" altLang="de-DE" sz="1400" dirty="0"/>
              <a:t>)</a:t>
            </a:r>
          </a:p>
        </p:txBody>
      </p:sp>
      <p:sp>
        <p:nvSpPr>
          <p:cNvPr id="57" name="Line 14">
            <a:extLst>
              <a:ext uri="{FF2B5EF4-FFF2-40B4-BE49-F238E27FC236}">
                <a16:creationId xmlns:a16="http://schemas.microsoft.com/office/drawing/2014/main" id="{C3C29EC3-59FB-4B83-8C98-EA020FCF8D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54420" y="4560573"/>
            <a:ext cx="2370239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Line 10">
            <a:extLst>
              <a:ext uri="{FF2B5EF4-FFF2-40B4-BE49-F238E27FC236}">
                <a16:creationId xmlns:a16="http://schemas.microsoft.com/office/drawing/2014/main" id="{BB680FEA-C24E-4D98-91CC-8535369AA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2509" y="5383975"/>
            <a:ext cx="238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1C0632A-2DB6-428A-B971-D93C29018449}"/>
              </a:ext>
            </a:extLst>
          </p:cNvPr>
          <p:cNvSpPr txBox="1"/>
          <p:nvPr/>
        </p:nvSpPr>
        <p:spPr>
          <a:xfrm>
            <a:off x="9499814" y="5498184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bi-</a:t>
            </a:r>
            <a:r>
              <a:rPr lang="de-DE" sz="1400" dirty="0" err="1">
                <a:solidFill>
                  <a:schemeClr val="tx2"/>
                </a:solidFill>
              </a:rPr>
              <a:t>directional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communication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47" name="Line 14">
            <a:extLst>
              <a:ext uri="{FF2B5EF4-FFF2-40B4-BE49-F238E27FC236}">
                <a16:creationId xmlns:a16="http://schemas.microsoft.com/office/drawing/2014/main" id="{637CFF13-AA32-46C3-B104-17765625B4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1365" y="4188794"/>
            <a:ext cx="2281672" cy="68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Text Box 15">
            <a:extLst>
              <a:ext uri="{FF2B5EF4-FFF2-40B4-BE49-F238E27FC236}">
                <a16:creationId xmlns:a16="http://schemas.microsoft.com/office/drawing/2014/main" id="{5040E01C-F5AF-433D-9E9A-C0851FE57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824" y="3846149"/>
            <a:ext cx="2863284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Broadcast(</a:t>
            </a:r>
            <a:r>
              <a:rPr lang="en-US" altLang="de-DE" sz="1400" dirty="0" err="1"/>
              <a:t>SafetyDistancePacket</a:t>
            </a:r>
            <a:r>
              <a:rPr lang="en-US" altLang="de-DE" sz="1400" dirty="0"/>
              <a:t>)</a:t>
            </a:r>
          </a:p>
        </p:txBody>
      </p:sp>
      <p:sp>
        <p:nvSpPr>
          <p:cNvPr id="58" name="Line 14">
            <a:extLst>
              <a:ext uri="{FF2B5EF4-FFF2-40B4-BE49-F238E27FC236}">
                <a16:creationId xmlns:a16="http://schemas.microsoft.com/office/drawing/2014/main" id="{F50F0530-2B5D-4299-8358-42626A928E4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2571" y="4184528"/>
            <a:ext cx="2370239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17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342390-3C81-47A5-84F9-A7A3CCE948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36000" y="2941320"/>
            <a:ext cx="5652000" cy="1994608"/>
          </a:xfrm>
        </p:spPr>
        <p:txBody>
          <a:bodyPr/>
          <a:lstStyle/>
          <a:p>
            <a:r>
              <a:rPr lang="de-DE" u="sng" dirty="0" err="1"/>
              <a:t>Todo</a:t>
            </a:r>
            <a:r>
              <a:rPr lang="de-DE" u="sng" dirty="0"/>
              <a:t>:</a:t>
            </a:r>
          </a:p>
          <a:p>
            <a:pPr lvl="1"/>
            <a:r>
              <a:rPr lang="de-DE" dirty="0"/>
              <a:t>Traffic Light Sensor</a:t>
            </a:r>
          </a:p>
          <a:p>
            <a:pPr lvl="1"/>
            <a:r>
              <a:rPr lang="de-DE" dirty="0" err="1"/>
              <a:t>Weather</a:t>
            </a:r>
            <a:r>
              <a:rPr lang="de-DE" dirty="0"/>
              <a:t> Sensor (</a:t>
            </a:r>
            <a:r>
              <a:rPr lang="de-DE" dirty="0" err="1"/>
              <a:t>temperature</a:t>
            </a:r>
            <a:r>
              <a:rPr lang="de-DE" dirty="0"/>
              <a:t> + </a:t>
            </a:r>
            <a:r>
              <a:rPr lang="de-DE" dirty="0" err="1"/>
              <a:t>humidity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4A4CB4C-46E1-4D92-B7BA-045936CC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EDDD23-2E59-4CBD-A0CA-CD362B0060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00" y="2941320"/>
            <a:ext cx="5652000" cy="1994608"/>
          </a:xfrm>
        </p:spPr>
        <p:txBody>
          <a:bodyPr/>
          <a:lstStyle/>
          <a:p>
            <a:r>
              <a:rPr lang="de-DE" u="sng" dirty="0" err="1"/>
              <a:t>Implemented</a:t>
            </a:r>
            <a:r>
              <a:rPr lang="de-DE" u="sng" dirty="0"/>
              <a:t>:</a:t>
            </a:r>
          </a:p>
          <a:p>
            <a:pPr lvl="1"/>
            <a:r>
              <a:rPr lang="de-DE" dirty="0"/>
              <a:t>LiDAR /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Sensor</a:t>
            </a:r>
          </a:p>
          <a:p>
            <a:pPr lvl="1"/>
            <a:r>
              <a:rPr lang="de-DE" dirty="0"/>
              <a:t>Speed Limit Sensor</a:t>
            </a:r>
          </a:p>
          <a:p>
            <a:pPr lvl="1"/>
            <a:r>
              <a:rPr lang="de-DE" dirty="0" err="1"/>
              <a:t>Battery</a:t>
            </a:r>
            <a:r>
              <a:rPr lang="de-DE" dirty="0"/>
              <a:t> Sensor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E94380BA-5E46-404C-ACC0-CCD5476C1995}"/>
              </a:ext>
            </a:extLst>
          </p:cNvPr>
          <p:cNvSpPr txBox="1">
            <a:spLocks/>
          </p:cNvSpPr>
          <p:nvPr/>
        </p:nvSpPr>
        <p:spPr>
          <a:xfrm>
            <a:off x="384000" y="1198308"/>
            <a:ext cx="5652000" cy="199460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8000" indent="-216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4000" marR="0" indent="-216000" algn="l" defTabSz="2159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Char char="-"/>
              <a:tabLst>
                <a:tab pos="863600" algn="l"/>
              </a:tabLst>
              <a:defRPr sz="160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u="sng" dirty="0" err="1"/>
              <a:t>Existing</a:t>
            </a:r>
            <a:r>
              <a:rPr lang="de-DE" u="sng" dirty="0"/>
              <a:t>:</a:t>
            </a:r>
          </a:p>
          <a:p>
            <a:pPr lvl="1"/>
            <a:r>
              <a:rPr lang="de-DE" dirty="0" err="1"/>
              <a:t>TrueCompass</a:t>
            </a:r>
            <a:endParaRPr lang="de-DE" dirty="0"/>
          </a:p>
          <a:p>
            <a:pPr lvl="1"/>
            <a:r>
              <a:rPr lang="de-DE" dirty="0" err="1"/>
              <a:t>TruePosition</a:t>
            </a:r>
            <a:endParaRPr lang="de-DE" dirty="0"/>
          </a:p>
          <a:p>
            <a:pPr lvl="1"/>
            <a:r>
              <a:rPr lang="de-DE" dirty="0" err="1"/>
              <a:t>TrueVelocity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11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7AD9742-128D-44A1-9448-5354BE6A7F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000" y="1235175"/>
            <a:ext cx="4604399" cy="4385941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2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„</a:t>
            </a:r>
            <a:r>
              <a:rPr lang="de-DE" dirty="0" err="1"/>
              <a:t>front_left_lidar</a:t>
            </a:r>
            <a:r>
              <a:rPr lang="de-DE" dirty="0"/>
              <a:t>“, „</a:t>
            </a:r>
            <a:r>
              <a:rPr lang="de-DE" dirty="0" err="1"/>
              <a:t>back_left_lidar</a:t>
            </a:r>
            <a:r>
              <a:rPr lang="de-DE" dirty="0"/>
              <a:t>“, …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7DA4E-211C-453A-8739-8B1C2F08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LiDAR /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028D337-A649-42E0-ABBF-06F05B635327}"/>
              </a:ext>
            </a:extLst>
          </p:cNvPr>
          <p:cNvSpPr/>
          <p:nvPr/>
        </p:nvSpPr>
        <p:spPr>
          <a:xfrm>
            <a:off x="6096000" y="1629658"/>
            <a:ext cx="2078181" cy="374072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FD26E1A-DF5B-48B3-B6F3-B37E3E5E3F09}"/>
              </a:ext>
            </a:extLst>
          </p:cNvPr>
          <p:cNvSpPr txBox="1"/>
          <p:nvPr/>
        </p:nvSpPr>
        <p:spPr>
          <a:xfrm>
            <a:off x="6810033" y="1629658"/>
            <a:ext cx="65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front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3B6DEE04-E466-4BBE-8ED5-D51B19AE56F2}"/>
              </a:ext>
            </a:extLst>
          </p:cNvPr>
          <p:cNvSpPr/>
          <p:nvPr/>
        </p:nvSpPr>
        <p:spPr>
          <a:xfrm>
            <a:off x="6453016" y="1520706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93E74C0C-857E-471A-9E60-F5F6E32E1F07}"/>
              </a:ext>
            </a:extLst>
          </p:cNvPr>
          <p:cNvSpPr/>
          <p:nvPr/>
        </p:nvSpPr>
        <p:spPr>
          <a:xfrm>
            <a:off x="6511636" y="5268785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078F0D00-B5F1-4F4C-ABB4-D3CA87E07AE0}"/>
              </a:ext>
            </a:extLst>
          </p:cNvPr>
          <p:cNvSpPr/>
          <p:nvPr/>
        </p:nvSpPr>
        <p:spPr>
          <a:xfrm>
            <a:off x="7453745" y="5268785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C61E5802-7B30-4760-B96E-A97FCEA53357}"/>
              </a:ext>
            </a:extLst>
          </p:cNvPr>
          <p:cNvSpPr/>
          <p:nvPr/>
        </p:nvSpPr>
        <p:spPr>
          <a:xfrm rot="5400000">
            <a:off x="5915891" y="2504067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CCF8EE36-E089-4B10-B15F-65DF63222591}"/>
              </a:ext>
            </a:extLst>
          </p:cNvPr>
          <p:cNvSpPr/>
          <p:nvPr/>
        </p:nvSpPr>
        <p:spPr>
          <a:xfrm rot="5400000">
            <a:off x="7994072" y="2504067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452ADA0F-BB17-4AEA-9383-96B20E775D3E}"/>
              </a:ext>
            </a:extLst>
          </p:cNvPr>
          <p:cNvSpPr/>
          <p:nvPr/>
        </p:nvSpPr>
        <p:spPr>
          <a:xfrm rot="5400000">
            <a:off x="5915891" y="4252033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F04FAEB0-C453-435E-9BB6-F98290151DB5}"/>
              </a:ext>
            </a:extLst>
          </p:cNvPr>
          <p:cNvSpPr/>
          <p:nvPr/>
        </p:nvSpPr>
        <p:spPr>
          <a:xfrm rot="5400000">
            <a:off x="7994072" y="4254651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2EFD3C0-67BC-484E-8989-44418A9E12CD}"/>
              </a:ext>
            </a:extLst>
          </p:cNvPr>
          <p:cNvSpPr/>
          <p:nvPr/>
        </p:nvSpPr>
        <p:spPr>
          <a:xfrm>
            <a:off x="7456946" y="1532676"/>
            <a:ext cx="360218" cy="1939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00762CF-BFB3-4C3C-B1C0-E08C1C64A7C0}"/>
              </a:ext>
            </a:extLst>
          </p:cNvPr>
          <p:cNvCxnSpPr>
            <a:cxnSpLocks/>
          </p:cNvCxnSpPr>
          <p:nvPr/>
        </p:nvCxnSpPr>
        <p:spPr>
          <a:xfrm flipH="1">
            <a:off x="5060156" y="2601049"/>
            <a:ext cx="10159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0149959-5B39-4FC9-B50F-47084769B7C4}"/>
              </a:ext>
            </a:extLst>
          </p:cNvPr>
          <p:cNvCxnSpPr>
            <a:cxnSpLocks/>
          </p:cNvCxnSpPr>
          <p:nvPr/>
        </p:nvCxnSpPr>
        <p:spPr>
          <a:xfrm flipH="1" flipV="1">
            <a:off x="5114184" y="4349015"/>
            <a:ext cx="1001736" cy="8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DB74683-56E8-4713-B481-3D3F02DE2A18}"/>
              </a:ext>
            </a:extLst>
          </p:cNvPr>
          <p:cNvCxnSpPr>
            <a:cxnSpLocks/>
          </p:cNvCxnSpPr>
          <p:nvPr/>
        </p:nvCxnSpPr>
        <p:spPr>
          <a:xfrm flipH="1">
            <a:off x="6691745" y="5365767"/>
            <a:ext cx="1" cy="59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53395DE-7327-4412-A138-8B3542E6DBFE}"/>
              </a:ext>
            </a:extLst>
          </p:cNvPr>
          <p:cNvCxnSpPr>
            <a:cxnSpLocks/>
          </p:cNvCxnSpPr>
          <p:nvPr/>
        </p:nvCxnSpPr>
        <p:spPr>
          <a:xfrm flipH="1">
            <a:off x="7634456" y="5365767"/>
            <a:ext cx="1" cy="59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9158469-0D7A-44BA-B069-1D28FF608D6E}"/>
              </a:ext>
            </a:extLst>
          </p:cNvPr>
          <p:cNvCxnSpPr>
            <a:cxnSpLocks/>
          </p:cNvCxnSpPr>
          <p:nvPr/>
        </p:nvCxnSpPr>
        <p:spPr>
          <a:xfrm>
            <a:off x="8174181" y="4349015"/>
            <a:ext cx="10142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1A3B1EB-F896-40D7-942F-2C33044B8BE1}"/>
              </a:ext>
            </a:extLst>
          </p:cNvPr>
          <p:cNvCxnSpPr>
            <a:cxnSpLocks/>
          </p:cNvCxnSpPr>
          <p:nvPr/>
        </p:nvCxnSpPr>
        <p:spPr>
          <a:xfrm>
            <a:off x="8174181" y="2601049"/>
            <a:ext cx="10142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E7F6895-9F71-4F7B-B380-95A207224C93}"/>
              </a:ext>
            </a:extLst>
          </p:cNvPr>
          <p:cNvCxnSpPr>
            <a:cxnSpLocks/>
          </p:cNvCxnSpPr>
          <p:nvPr/>
        </p:nvCxnSpPr>
        <p:spPr>
          <a:xfrm flipV="1">
            <a:off x="7638593" y="934099"/>
            <a:ext cx="0" cy="598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3290AF3-1193-4FD1-812A-29420696C8B2}"/>
              </a:ext>
            </a:extLst>
          </p:cNvPr>
          <p:cNvCxnSpPr>
            <a:cxnSpLocks/>
          </p:cNvCxnSpPr>
          <p:nvPr/>
        </p:nvCxnSpPr>
        <p:spPr>
          <a:xfrm flipV="1">
            <a:off x="6633125" y="922129"/>
            <a:ext cx="0" cy="598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FFA362F-C28B-47A1-8D61-3C626E4B2EB5}"/>
              </a:ext>
            </a:extLst>
          </p:cNvPr>
          <p:cNvSpPr txBox="1"/>
          <p:nvPr/>
        </p:nvSpPr>
        <p:spPr>
          <a:xfrm>
            <a:off x="5095880" y="2231717"/>
            <a:ext cx="97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8.43m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767F41-BD54-4C2E-9216-A6CD68FC6281}"/>
              </a:ext>
            </a:extLst>
          </p:cNvPr>
          <p:cNvSpPr txBox="1"/>
          <p:nvPr/>
        </p:nvSpPr>
        <p:spPr>
          <a:xfrm>
            <a:off x="5114184" y="3979683"/>
            <a:ext cx="98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8.40m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CBBCD4B-B584-4741-A140-AC8E1F2639AD}"/>
              </a:ext>
            </a:extLst>
          </p:cNvPr>
          <p:cNvSpPr txBox="1"/>
          <p:nvPr/>
        </p:nvSpPr>
        <p:spPr>
          <a:xfrm>
            <a:off x="5920609" y="5513044"/>
            <a:ext cx="79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200m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0A673BD-AFFE-47BD-BEFD-209DBA9A8FB6}"/>
              </a:ext>
            </a:extLst>
          </p:cNvPr>
          <p:cNvSpPr txBox="1"/>
          <p:nvPr/>
        </p:nvSpPr>
        <p:spPr>
          <a:xfrm>
            <a:off x="7577959" y="5514763"/>
            <a:ext cx="79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200m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AFE9661-B165-4745-B301-417EB9739B2E}"/>
              </a:ext>
            </a:extLst>
          </p:cNvPr>
          <p:cNvSpPr txBox="1"/>
          <p:nvPr/>
        </p:nvSpPr>
        <p:spPr>
          <a:xfrm>
            <a:off x="8271163" y="3946905"/>
            <a:ext cx="110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1.15m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BF96AAD-F4D8-49F1-A2AD-F3F4F51A3C86}"/>
              </a:ext>
            </a:extLst>
          </p:cNvPr>
          <p:cNvSpPr txBox="1"/>
          <p:nvPr/>
        </p:nvSpPr>
        <p:spPr>
          <a:xfrm>
            <a:off x="8210575" y="2249263"/>
            <a:ext cx="110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1.12m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0F4B235-A3D8-4025-AF31-DF45B6677DDF}"/>
              </a:ext>
            </a:extLst>
          </p:cNvPr>
          <p:cNvSpPr txBox="1"/>
          <p:nvPr/>
        </p:nvSpPr>
        <p:spPr>
          <a:xfrm>
            <a:off x="5999018" y="1141573"/>
            <a:ext cx="79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1.5m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AB44136-AA93-4BEC-9835-710B22CD9FCF}"/>
              </a:ext>
            </a:extLst>
          </p:cNvPr>
          <p:cNvSpPr txBox="1"/>
          <p:nvPr/>
        </p:nvSpPr>
        <p:spPr>
          <a:xfrm>
            <a:off x="7609556" y="1136030"/>
            <a:ext cx="9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1.49m</a:t>
            </a:r>
          </a:p>
        </p:txBody>
      </p:sp>
    </p:spTree>
    <p:extLst>
      <p:ext uri="{BB962C8B-B14F-4D97-AF65-F5344CB8AC3E}">
        <p14:creationId xmlns:p14="http://schemas.microsoft.com/office/powerpoint/2010/main" val="172407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8CFC91-12ED-4C28-B0B8-E5FC0F05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Limit Sensor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6B359FF-D47F-485A-9E32-C48F39CAF142}"/>
              </a:ext>
            </a:extLst>
          </p:cNvPr>
          <p:cNvSpPr txBox="1"/>
          <p:nvPr/>
        </p:nvSpPr>
        <p:spPr>
          <a:xfrm>
            <a:off x="558120" y="1154280"/>
            <a:ext cx="595511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double[]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trajectoryX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 = {90.24, 102.53, 108.46, 111.12 , ...}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double[]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trajectoryY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 = {40.56, 44.92  , 41.42  , 46.94  , ...}</a:t>
            </a:r>
          </a:p>
        </p:txBody>
      </p:sp>
      <p:sp>
        <p:nvSpPr>
          <p:cNvPr id="5" name="Gerader Verbinder 4">
            <a:extLst>
              <a:ext uri="{FF2B5EF4-FFF2-40B4-BE49-F238E27FC236}">
                <a16:creationId xmlns:a16="http://schemas.microsoft.com/office/drawing/2014/main" id="{FB59DCB0-8F2E-4EE8-BDCD-E7F091A25C4F}"/>
              </a:ext>
            </a:extLst>
          </p:cNvPr>
          <p:cNvSpPr/>
          <p:nvPr/>
        </p:nvSpPr>
        <p:spPr>
          <a:xfrm flipV="1">
            <a:off x="2375521" y="3364441"/>
            <a:ext cx="2333160" cy="593640"/>
          </a:xfrm>
          <a:prstGeom prst="line">
            <a:avLst/>
          </a:prstGeom>
          <a:noFill/>
          <a:ln w="19080">
            <a:solidFill>
              <a:srgbClr val="FF6D6D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6" name="Gerader Verbinder 5">
            <a:extLst>
              <a:ext uri="{FF2B5EF4-FFF2-40B4-BE49-F238E27FC236}">
                <a16:creationId xmlns:a16="http://schemas.microsoft.com/office/drawing/2014/main" id="{F9355EF9-4CC4-493B-B9D8-B6B93309BDB8}"/>
              </a:ext>
            </a:extLst>
          </p:cNvPr>
          <p:cNvSpPr/>
          <p:nvPr/>
        </p:nvSpPr>
        <p:spPr>
          <a:xfrm>
            <a:off x="4708681" y="3364441"/>
            <a:ext cx="1463039" cy="548640"/>
          </a:xfrm>
          <a:prstGeom prst="line">
            <a:avLst/>
          </a:prstGeom>
          <a:noFill/>
          <a:ln w="19080">
            <a:solidFill>
              <a:srgbClr val="FF6D6D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23AD0036-E7C0-4A7B-8159-222673DEA439}"/>
              </a:ext>
            </a:extLst>
          </p:cNvPr>
          <p:cNvSpPr txBox="1"/>
          <p:nvPr/>
        </p:nvSpPr>
        <p:spPr>
          <a:xfrm>
            <a:off x="1851336" y="4028267"/>
            <a:ext cx="1097329" cy="26791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Droid Sans Devanagari" pitchFamily="2"/>
              </a:rPr>
              <a:t>(90.24,40.56)</a:t>
            </a:r>
          </a:p>
        </p:txBody>
      </p:sp>
      <p:sp>
        <p:nvSpPr>
          <p:cNvPr id="8" name="Gerader Verbinder 7">
            <a:extLst>
              <a:ext uri="{FF2B5EF4-FFF2-40B4-BE49-F238E27FC236}">
                <a16:creationId xmlns:a16="http://schemas.microsoft.com/office/drawing/2014/main" id="{431C498F-78BB-48D9-8C95-42470767E35E}"/>
              </a:ext>
            </a:extLst>
          </p:cNvPr>
          <p:cNvSpPr/>
          <p:nvPr/>
        </p:nvSpPr>
        <p:spPr>
          <a:xfrm>
            <a:off x="6171720" y="3913081"/>
            <a:ext cx="2544121" cy="713880"/>
          </a:xfrm>
          <a:prstGeom prst="line">
            <a:avLst/>
          </a:prstGeom>
          <a:noFill/>
          <a:ln w="19080">
            <a:solidFill>
              <a:schemeClr val="bg1">
                <a:lumMod val="75000"/>
              </a:schemeClr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D6864221-538F-48C4-B700-BCF86BEC90F0}"/>
              </a:ext>
            </a:extLst>
          </p:cNvPr>
          <p:cNvSpPr txBox="1"/>
          <p:nvPr/>
        </p:nvSpPr>
        <p:spPr>
          <a:xfrm>
            <a:off x="4133286" y="3082320"/>
            <a:ext cx="1172276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Droid Sans Devanagari" pitchFamily="2"/>
              </a:rPr>
              <a:t>(102.53,44.92)</a:t>
            </a:r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222365CF-3ED2-4399-8C86-BB47A3F899C6}"/>
              </a:ext>
            </a:extLst>
          </p:cNvPr>
          <p:cNvSpPr txBox="1"/>
          <p:nvPr/>
        </p:nvSpPr>
        <p:spPr>
          <a:xfrm>
            <a:off x="6189722" y="3712980"/>
            <a:ext cx="1266748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Droid Sans Devanagari" pitchFamily="2"/>
              </a:rPr>
              <a:t>(108.46,41.42)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634A73C-0D7D-4027-B772-8249231DCCC6}"/>
              </a:ext>
            </a:extLst>
          </p:cNvPr>
          <p:cNvSpPr/>
          <p:nvPr/>
        </p:nvSpPr>
        <p:spPr>
          <a:xfrm>
            <a:off x="2355001" y="3938641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391561F-E373-4F4B-A4B4-0B832E174E76}"/>
              </a:ext>
            </a:extLst>
          </p:cNvPr>
          <p:cNvSpPr/>
          <p:nvPr/>
        </p:nvSpPr>
        <p:spPr>
          <a:xfrm>
            <a:off x="4683841" y="3345361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D57AD26-5DA3-4D4D-856A-BC106E9A9840}"/>
              </a:ext>
            </a:extLst>
          </p:cNvPr>
          <p:cNvSpPr/>
          <p:nvPr/>
        </p:nvSpPr>
        <p:spPr>
          <a:xfrm>
            <a:off x="8696040" y="4605721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4" name="Gerader Verbinder 13">
            <a:extLst>
              <a:ext uri="{FF2B5EF4-FFF2-40B4-BE49-F238E27FC236}">
                <a16:creationId xmlns:a16="http://schemas.microsoft.com/office/drawing/2014/main" id="{2F5B9028-EBB9-423A-AF24-82321C65F362}"/>
              </a:ext>
            </a:extLst>
          </p:cNvPr>
          <p:cNvSpPr/>
          <p:nvPr/>
        </p:nvSpPr>
        <p:spPr>
          <a:xfrm flipV="1">
            <a:off x="6166321" y="2794561"/>
            <a:ext cx="911879" cy="1118520"/>
          </a:xfrm>
          <a:prstGeom prst="line">
            <a:avLst/>
          </a:prstGeom>
          <a:noFill/>
          <a:ln w="19080">
            <a:solidFill>
              <a:srgbClr val="FF6D6D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C4922C9-057B-4CD3-B91A-70914C07AAD7}"/>
              </a:ext>
            </a:extLst>
          </p:cNvPr>
          <p:cNvSpPr/>
          <p:nvPr/>
        </p:nvSpPr>
        <p:spPr>
          <a:xfrm>
            <a:off x="7062721" y="2776920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29A11C4E-C4BB-4CE4-9D2D-C65FEEBE0D54}"/>
              </a:ext>
            </a:extLst>
          </p:cNvPr>
          <p:cNvSpPr/>
          <p:nvPr/>
        </p:nvSpPr>
        <p:spPr>
          <a:xfrm>
            <a:off x="5192161" y="5056441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17" name="Textfeld 14">
            <a:extLst>
              <a:ext uri="{FF2B5EF4-FFF2-40B4-BE49-F238E27FC236}">
                <a16:creationId xmlns:a16="http://schemas.microsoft.com/office/drawing/2014/main" id="{222A7C7E-C645-4FC5-AC5B-57C28DE7814E}"/>
              </a:ext>
            </a:extLst>
          </p:cNvPr>
          <p:cNvSpPr txBox="1"/>
          <p:nvPr/>
        </p:nvSpPr>
        <p:spPr>
          <a:xfrm>
            <a:off x="7135441" y="2625001"/>
            <a:ext cx="113226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Droid Sans Devanagari" pitchFamily="2"/>
              </a:rPr>
              <a:t>(111.12,46.94)</a:t>
            </a:r>
          </a:p>
        </p:txBody>
      </p:sp>
      <p:sp>
        <p:nvSpPr>
          <p:cNvPr id="20" name="Gerader Verbinder 19">
            <a:extLst>
              <a:ext uri="{FF2B5EF4-FFF2-40B4-BE49-F238E27FC236}">
                <a16:creationId xmlns:a16="http://schemas.microsoft.com/office/drawing/2014/main" id="{3A136B03-EFE8-4F8C-B232-54A926B882DC}"/>
              </a:ext>
            </a:extLst>
          </p:cNvPr>
          <p:cNvSpPr/>
          <p:nvPr/>
        </p:nvSpPr>
        <p:spPr>
          <a:xfrm flipH="1">
            <a:off x="5215921" y="3913081"/>
            <a:ext cx="955799" cy="1171080"/>
          </a:xfrm>
          <a:prstGeom prst="line">
            <a:avLst/>
          </a:prstGeom>
          <a:noFill/>
          <a:ln w="19080">
            <a:solidFill>
              <a:schemeClr val="bg1">
                <a:lumMod val="75000"/>
              </a:schemeClr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1D5BC1AE-90BB-43FC-AA2F-5C21F6A29627}"/>
              </a:ext>
            </a:extLst>
          </p:cNvPr>
          <p:cNvSpPr/>
          <p:nvPr/>
        </p:nvSpPr>
        <p:spPr>
          <a:xfrm>
            <a:off x="6144721" y="3889321"/>
            <a:ext cx="45000" cy="45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EE6E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Droid Sans Devanagari" pitchFamily="2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FCFC145-F027-40DB-BE80-AEA8ACB3A937}"/>
              </a:ext>
            </a:extLst>
          </p:cNvPr>
          <p:cNvSpPr txBox="1"/>
          <p:nvPr/>
        </p:nvSpPr>
        <p:spPr>
          <a:xfrm>
            <a:off x="558120" y="2119625"/>
            <a:ext cx="4564111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00"/>
                </a:solidFill>
              </a:defRPr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double[]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upper_speed_limit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 = {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50,50,30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" pitchFamily="2"/>
                <a:cs typeface="Droid Sans Devanagari" pitchFamily="2"/>
              </a:rPr>
              <a:t>,…}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AD98758-16A0-4B07-BA79-ED622F14B00E}"/>
              </a:ext>
            </a:extLst>
          </p:cNvPr>
          <p:cNvSpPr txBox="1"/>
          <p:nvPr/>
        </p:nvSpPr>
        <p:spPr>
          <a:xfrm>
            <a:off x="3105945" y="3244334"/>
            <a:ext cx="93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50 km/h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1E0C3E9-A927-4471-93CB-C7312448ADA0}"/>
              </a:ext>
            </a:extLst>
          </p:cNvPr>
          <p:cNvSpPr txBox="1"/>
          <p:nvPr/>
        </p:nvSpPr>
        <p:spPr>
          <a:xfrm>
            <a:off x="6686730" y="3124684"/>
            <a:ext cx="101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30 km/h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ED2F05-7487-4AFA-AAC5-7B85A97C05A1}"/>
              </a:ext>
            </a:extLst>
          </p:cNvPr>
          <p:cNvSpPr txBox="1"/>
          <p:nvPr/>
        </p:nvSpPr>
        <p:spPr>
          <a:xfrm>
            <a:off x="4960894" y="3691791"/>
            <a:ext cx="1019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50 km/h</a:t>
            </a:r>
          </a:p>
        </p:txBody>
      </p:sp>
    </p:spTree>
    <p:extLst>
      <p:ext uri="{BB962C8B-B14F-4D97-AF65-F5344CB8AC3E}">
        <p14:creationId xmlns:p14="http://schemas.microsoft.com/office/powerpoint/2010/main" val="307319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B5128B-D961-431C-9EAB-A06D0FD1C9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01" y="1236273"/>
            <a:ext cx="3298652" cy="4385455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r>
              <a:rPr lang="de-DE" dirty="0">
                <a:solidFill>
                  <a:schemeClr val="tx2"/>
                </a:solidFill>
              </a:rPr>
              <a:t>57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total</a:t>
            </a:r>
          </a:p>
          <a:p>
            <a:r>
              <a:rPr lang="de-DE" dirty="0">
                <a:solidFill>
                  <a:schemeClr val="tx2"/>
                </a:solidFill>
              </a:rPr>
              <a:t>26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A6ACAB-BBC3-4153-9A43-8163C48F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Scenarios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2C54DF-D620-4021-94AE-0D037B22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73" y="930691"/>
            <a:ext cx="8116227" cy="49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53E32C4-25B7-4565-9C3C-B68DE72528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C&amp;C modeling language family</a:t>
            </a:r>
          </a:p>
          <a:p>
            <a:endParaRPr lang="en-US" dirty="0"/>
          </a:p>
          <a:p>
            <a:r>
              <a:rPr lang="en-US" dirty="0"/>
              <a:t>New textual approach for modeling</a:t>
            </a:r>
          </a:p>
          <a:p>
            <a:endParaRPr lang="en-US" dirty="0"/>
          </a:p>
          <a:p>
            <a:r>
              <a:rPr lang="en-US" dirty="0"/>
              <a:t>It includes</a:t>
            </a:r>
          </a:p>
          <a:p>
            <a:pPr lvl="1"/>
            <a:r>
              <a:rPr lang="en-US" dirty="0"/>
              <a:t>An architecture description language</a:t>
            </a:r>
          </a:p>
          <a:p>
            <a:pPr lvl="2"/>
            <a:r>
              <a:rPr lang="en-US" dirty="0"/>
              <a:t>subdividing a system into its </a:t>
            </a:r>
            <a:r>
              <a:rPr lang="en-US" dirty="0">
                <a:solidFill>
                  <a:schemeClr val="tx2"/>
                </a:solidFill>
              </a:rPr>
              <a:t>components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sub-components</a:t>
            </a:r>
            <a:r>
              <a:rPr lang="en-US" dirty="0"/>
              <a:t> (</a:t>
            </a:r>
            <a:r>
              <a:rPr lang="en-US" dirty="0" err="1"/>
              <a:t>EmbeddedMontiArc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mathematical</a:t>
            </a:r>
            <a:r>
              <a:rPr lang="en-US" dirty="0"/>
              <a:t> matrix-based behavior modeling language (</a:t>
            </a:r>
            <a:r>
              <a:rPr lang="en-US" dirty="0" err="1"/>
              <a:t>MontiMath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A stream language for model-based testing (Stream), etc.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3F6C2D-DAB6-403B-B2C7-C0B65FF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b" anchorCtr="0"/>
          <a:lstStyle/>
          <a:p>
            <a:r>
              <a:rPr lang="de-DE" dirty="0" err="1"/>
              <a:t>EmbeddedMontiArc</a:t>
            </a:r>
            <a:r>
              <a:rPr lang="de-DE" dirty="0"/>
              <a:t> Family </a:t>
            </a:r>
          </a:p>
        </p:txBody>
      </p:sp>
    </p:spTree>
    <p:extLst>
      <p:ext uri="{BB962C8B-B14F-4D97-AF65-F5344CB8AC3E}">
        <p14:creationId xmlns:p14="http://schemas.microsoft.com/office/powerpoint/2010/main" val="492200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727E43D-32D6-4A5A-8C52-B8891E1736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01" y="1236273"/>
            <a:ext cx="3975058" cy="4385455"/>
          </a:xfrm>
        </p:spPr>
        <p:txBody>
          <a:bodyPr/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C89BB1-B8CC-4AA3-8163-2D8F80BA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Scenarios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86926FB8-0477-4578-8BCF-E391D0A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38723"/>
              </p:ext>
            </p:extLst>
          </p:nvPr>
        </p:nvGraphicFramePr>
        <p:xfrm>
          <a:off x="2543557" y="1169907"/>
          <a:ext cx="7164886" cy="445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7927">
                  <a:extLst>
                    <a:ext uri="{9D8B030D-6E8A-4147-A177-3AD203B41FA5}">
                      <a16:colId xmlns:a16="http://schemas.microsoft.com/office/drawing/2014/main" val="1046163857"/>
                    </a:ext>
                  </a:extLst>
                </a:gridCol>
                <a:gridCol w="1767407">
                  <a:extLst>
                    <a:ext uri="{9D8B030D-6E8A-4147-A177-3AD203B41FA5}">
                      <a16:colId xmlns:a16="http://schemas.microsoft.com/office/drawing/2014/main" val="2740643917"/>
                    </a:ext>
                  </a:extLst>
                </a:gridCol>
                <a:gridCol w="1777015">
                  <a:extLst>
                    <a:ext uri="{9D8B030D-6E8A-4147-A177-3AD203B41FA5}">
                      <a16:colId xmlns:a16="http://schemas.microsoft.com/office/drawing/2014/main" val="54121142"/>
                    </a:ext>
                  </a:extLst>
                </a:gridCol>
                <a:gridCol w="1642537">
                  <a:extLst>
                    <a:ext uri="{9D8B030D-6E8A-4147-A177-3AD203B41FA5}">
                      <a16:colId xmlns:a16="http://schemas.microsoft.com/office/drawing/2014/main" val="2391004617"/>
                    </a:ext>
                  </a:extLst>
                </a:gridCol>
              </a:tblGrid>
              <a:tr h="379585">
                <a:tc>
                  <a:txBody>
                    <a:bodyPr/>
                    <a:lstStyle/>
                    <a:p>
                      <a:r>
                        <a:rPr lang="de-DE" b="1" dirty="0"/>
                        <a:t>Test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TC-2.1.1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/>
                        <a:t>Requirement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REQ-2.1</a:t>
                      </a:r>
                    </a:p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170585"/>
                  </a:ext>
                </a:extLst>
              </a:tr>
              <a:tr h="452260">
                <a:tc>
                  <a:txBody>
                    <a:bodyPr/>
                    <a:lstStyle/>
                    <a:p>
                      <a:r>
                        <a:rPr lang="de-DE" b="1" dirty="0" err="1"/>
                        <a:t>Pre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Conditions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de-DE" dirty="0"/>
                        <a:t>Upper </a:t>
                      </a:r>
                      <a:r>
                        <a:rPr lang="de-DE" dirty="0" err="1"/>
                        <a:t>speed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limit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sensor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exists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638366"/>
                  </a:ext>
                </a:extLst>
              </a:tr>
              <a:tr h="707720">
                <a:tc>
                  <a:txBody>
                    <a:bodyPr/>
                    <a:lstStyle/>
                    <a:p>
                      <a:r>
                        <a:rPr lang="de-DE" b="1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 vehicle response when it drives on a road with a speed limit of 50km/h.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44197"/>
                  </a:ext>
                </a:extLst>
              </a:tr>
              <a:tr h="752258">
                <a:tc>
                  <a:txBody>
                    <a:bodyPr/>
                    <a:lstStyle/>
                    <a:p>
                      <a:r>
                        <a:rPr lang="de-DE" b="1" dirty="0"/>
                        <a:t>Test </a:t>
                      </a:r>
                      <a:r>
                        <a:rPr lang="de-DE" b="1" dirty="0" err="1"/>
                        <a:t>Steps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Place vehicle on any road of the map</a:t>
                      </a:r>
                      <a:b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Set a path that contains a road with a speed limit of 50 km/h.</a:t>
                      </a:r>
                      <a:b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Run scenario.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556545"/>
                  </a:ext>
                </a:extLst>
              </a:tr>
              <a:tr h="752258">
                <a:tc>
                  <a:txBody>
                    <a:bodyPr/>
                    <a:lstStyle/>
                    <a:p>
                      <a:r>
                        <a:rPr lang="de-DE" b="1" dirty="0" err="1"/>
                        <a:t>Expected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Result</a:t>
                      </a:r>
                      <a:endParaRPr lang="de-DE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vehicle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starts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driving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driving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road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50km/h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de-D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45 km/h and 50 km/h.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2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F57B13-904A-4E37-8B1B-A59F3A72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</p:spPr>
        <p:txBody>
          <a:bodyPr anchor="b">
            <a:normAutofit/>
          </a:bodyPr>
          <a:lstStyle/>
          <a:p>
            <a:r>
              <a:rPr lang="de-DE" dirty="0"/>
              <a:t>Demo</a:t>
            </a:r>
          </a:p>
        </p:txBody>
      </p:sp>
      <p:pic>
        <p:nvPicPr>
          <p:cNvPr id="2" name="2021-02-03 21-14-55">
            <a:hlinkClick r:id="" action="ppaction://media"/>
            <a:extLst>
              <a:ext uri="{FF2B5EF4-FFF2-40B4-BE49-F238E27FC236}">
                <a16:creationId xmlns:a16="http://schemas.microsoft.com/office/drawing/2014/main" id="{594D2141-E9E6-4435-90D5-AA401114C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9562" y="888503"/>
            <a:ext cx="9032875" cy="50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9C2853-3562-4CAC-B1E4-47C3C42C118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de-DE" u="sng" dirty="0"/>
              <a:t>EMA:</a:t>
            </a:r>
          </a:p>
          <a:p>
            <a:pPr lvl="1"/>
            <a:r>
              <a:rPr lang="de-DE" dirty="0"/>
              <a:t>Compiler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</a:rPr>
              <a:t>not expressive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pPr lvl="1"/>
            <a:r>
              <a:rPr lang="de-DE" dirty="0" err="1"/>
              <a:t>CoCos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enabled</a:t>
            </a:r>
            <a:r>
              <a:rPr lang="de-DE" dirty="0">
                <a:solidFill>
                  <a:schemeClr val="tx2"/>
                </a:solidFill>
              </a:rPr>
              <a:t>/</a:t>
            </a:r>
            <a:r>
              <a:rPr lang="de-DE" dirty="0" err="1">
                <a:solidFill>
                  <a:schemeClr val="tx2"/>
                </a:solidFill>
              </a:rPr>
              <a:t>extended</a:t>
            </a:r>
            <a:endParaRPr lang="de-DE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r>
              <a:rPr lang="de-DE" u="sng" dirty="0" err="1"/>
              <a:t>Requirements</a:t>
            </a:r>
            <a:r>
              <a:rPr lang="de-DE" u="sng" dirty="0"/>
              <a:t>:</a:t>
            </a:r>
          </a:p>
          <a:p>
            <a:pPr lvl="1"/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beyond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lab</a:t>
            </a:r>
          </a:p>
          <a:p>
            <a:pPr lvl="1"/>
            <a:r>
              <a:rPr lang="de-DE" dirty="0" err="1"/>
              <a:t>Easily</a:t>
            </a:r>
            <a:r>
              <a:rPr lang="de-DE" dirty="0"/>
              <a:t> extensible</a:t>
            </a:r>
          </a:p>
          <a:p>
            <a:pPr lvl="1"/>
            <a:endParaRPr lang="de-DE" dirty="0"/>
          </a:p>
          <a:p>
            <a:r>
              <a:rPr lang="de-DE" u="sng" dirty="0"/>
              <a:t>Architecture:</a:t>
            </a:r>
          </a:p>
          <a:p>
            <a:pPr lvl="1"/>
            <a:r>
              <a:rPr lang="de-DE" dirty="0" err="1"/>
              <a:t>Highly</a:t>
            </a:r>
            <a:r>
              <a:rPr lang="de-DE" dirty="0"/>
              <a:t> Modular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High </a:t>
            </a:r>
            <a:r>
              <a:rPr lang="de-DE" dirty="0" err="1">
                <a:solidFill>
                  <a:schemeClr val="tx2"/>
                </a:solidFill>
              </a:rPr>
              <a:t>cohesion</a:t>
            </a:r>
            <a:r>
              <a:rPr lang="de-DE" dirty="0"/>
              <a:t> and </a:t>
            </a:r>
            <a:r>
              <a:rPr lang="de-DE" dirty="0" err="1">
                <a:solidFill>
                  <a:schemeClr val="tx2"/>
                </a:solidFill>
              </a:rPr>
              <a:t>low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coupling</a:t>
            </a:r>
            <a:endParaRPr lang="de-DE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u="sng" dirty="0"/>
          </a:p>
          <a:p>
            <a:r>
              <a:rPr lang="de-DE" u="sng" dirty="0"/>
              <a:t>Car 2 Car Communication:</a:t>
            </a: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Challenging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lvl="1"/>
            <a:r>
              <a:rPr lang="de-DE" dirty="0"/>
              <a:t>EMA and Simulator </a:t>
            </a:r>
            <a:r>
              <a:rPr lang="de-DE" dirty="0" err="1">
                <a:solidFill>
                  <a:schemeClr val="tx2"/>
                </a:solidFill>
              </a:rPr>
              <a:t>incompatibility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EC1052-C59D-411C-BA08-8ADBCE5D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9111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9C2853-3562-4CAC-B1E4-47C3C42C118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de-DE" u="sng" dirty="0"/>
              <a:t>Sensors: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LiDAR Sensor</a:t>
            </a:r>
            <a:r>
              <a:rPr lang="de-DE" dirty="0"/>
              <a:t> and</a:t>
            </a:r>
            <a:r>
              <a:rPr lang="de-DE" dirty="0">
                <a:solidFill>
                  <a:schemeClr val="tx2"/>
                </a:solidFill>
              </a:rPr>
              <a:t> Speed-limit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</a:rPr>
              <a:t>Sensor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Missing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u="sng" dirty="0"/>
              <a:t>Tests-Scenarios:</a:t>
            </a:r>
          </a:p>
          <a:p>
            <a:pPr lvl="1"/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test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each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requirement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/>
              <a:t>Not all </a:t>
            </a:r>
            <a:r>
              <a:rPr lang="de-DE" dirty="0" err="1"/>
              <a:t>implemented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limitations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/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simulator</a:t>
            </a:r>
            <a:endParaRPr lang="de-DE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r>
              <a:rPr lang="de-DE" u="sng" dirty="0"/>
              <a:t>Outlook:</a:t>
            </a:r>
          </a:p>
          <a:p>
            <a:pPr lvl="1"/>
            <a:r>
              <a:rPr lang="de-DE" dirty="0"/>
              <a:t>More </a:t>
            </a:r>
            <a:r>
              <a:rPr lang="de-DE" dirty="0" err="1">
                <a:solidFill>
                  <a:schemeClr val="tx2"/>
                </a:solidFill>
              </a:rPr>
              <a:t>features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simulator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</a:rPr>
              <a:t>extension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Requirements</a:t>
            </a:r>
            <a:r>
              <a:rPr lang="de-DE" dirty="0"/>
              <a:t> and </a:t>
            </a:r>
            <a:r>
              <a:rPr lang="de-DE" dirty="0" err="1">
                <a:solidFill>
                  <a:schemeClr val="tx2"/>
                </a:solidFill>
              </a:rPr>
              <a:t>scenarios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,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  <a:p>
            <a:pPr lvl="1"/>
            <a:r>
              <a:rPr lang="de-DE" dirty="0"/>
              <a:t>EMA </a:t>
            </a:r>
            <a:r>
              <a:rPr lang="de-DE" dirty="0" err="1"/>
              <a:t>actively</a:t>
            </a:r>
            <a:r>
              <a:rPr lang="de-DE" dirty="0"/>
              <a:t> </a:t>
            </a:r>
            <a:r>
              <a:rPr lang="de-DE" dirty="0" err="1"/>
              <a:t>developed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EC1052-C59D-411C-BA08-8ADBCE5D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8326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53E32C4-25B7-4565-9C3C-B68DE72528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combination of EmbeddedMontiArc and MontiMath languages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3F6C2D-DAB6-403B-B2C7-C0B65FF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b" anchorCtr="0"/>
          <a:lstStyle/>
          <a:p>
            <a:r>
              <a:rPr lang="de-DE" dirty="0" err="1"/>
              <a:t>EmbeddedMontiArcMath</a:t>
            </a:r>
            <a:r>
              <a:rPr lang="de-DE" dirty="0"/>
              <a:t> </a:t>
            </a:r>
            <a:r>
              <a:rPr lang="de-DE" dirty="0" err="1"/>
              <a:t>Langauge</a:t>
            </a: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EA0F32F-8B84-4269-BBF8-A59ED19C3B63}"/>
              </a:ext>
            </a:extLst>
          </p:cNvPr>
          <p:cNvGrpSpPr/>
          <p:nvPr/>
        </p:nvGrpSpPr>
        <p:grpSpPr>
          <a:xfrm>
            <a:off x="784678" y="1956610"/>
            <a:ext cx="10913987" cy="3139321"/>
            <a:chOff x="1763688" y="2117590"/>
            <a:chExt cx="7181164" cy="3139321"/>
          </a:xfrm>
        </p:grpSpPr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4F3EE899-99D0-4B14-9FE3-B8CD81087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688" y="2117590"/>
              <a:ext cx="7181164" cy="31393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component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SensorFusion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&lt;N1 n&gt; (Q^{1,n} (-90°:90° tilt=zeros(1,n))){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ports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 </a:t>
              </a:r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in 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Q(0m:0.2m:10m)	</a:t>
              </a:r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[n];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 </a:t>
              </a:r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out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  Q(0m:0.2m:10m)	</a:t>
              </a:r>
              <a:r>
                <a:rPr lang="en-US" b="1" dirty="0" err="1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mergedDistance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endParaRPr lang="en-US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 implementation Math{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b="1" dirty="0" err="1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diag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Q (0:1) ^{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n,n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} </a:t>
              </a:r>
              <a:r>
                <a:rPr lang="en-US" b="1" dirty="0" err="1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facMatrix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diag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(cos*(tilt));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	</a:t>
              </a:r>
              <a:r>
                <a:rPr lang="en-US" b="1" dirty="0" err="1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mergedDistance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= min(</a:t>
              </a:r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distance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 * 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facMatrix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);</a:t>
              </a:r>
            </a:p>
            <a:p>
              <a:r>
                <a:rPr lang="en-US" b="1" dirty="0">
                  <a:solidFill>
                    <a:schemeClr val="tx2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sp>
          <p:nvSpPr>
            <p:cNvPr id="7" name="AutoShape 40">
              <a:extLst>
                <a:ext uri="{FF2B5EF4-FFF2-40B4-BE49-F238E27FC236}">
                  <a16:creationId xmlns:a16="http://schemas.microsoft.com/office/drawing/2014/main" id="{96E819D4-B120-41B4-9FD9-243ADED427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62685" y="2117590"/>
              <a:ext cx="682167" cy="304800"/>
            </a:xfrm>
            <a:prstGeom prst="foldedCorner">
              <a:avLst>
                <a:gd name="adj" fmla="val 2760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 anchorCtr="1"/>
            <a:lstStyle/>
            <a:p>
              <a:pPr marL="0" marR="0" lvl="0" indent="0" algn="l" defTabSz="914400" rtl="0" eaLnBrk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de-DE" sz="16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EMAM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62665" y="5559552"/>
            <a:ext cx="8402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Source: “Modeling Architectures of Cyber-Physical Systems”, Kusmenko, Roth, Rumpe,von Wenckstern</a:t>
            </a:r>
          </a:p>
        </p:txBody>
      </p:sp>
    </p:spTree>
    <p:extLst>
      <p:ext uri="{BB962C8B-B14F-4D97-AF65-F5344CB8AC3E}">
        <p14:creationId xmlns:p14="http://schemas.microsoft.com/office/powerpoint/2010/main" val="386068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D4DAFC-9515-42DB-8509-9110B315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Requirement Template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55275"/>
              </p:ext>
            </p:extLst>
          </p:nvPr>
        </p:nvGraphicFramePr>
        <p:xfrm>
          <a:off x="2047165" y="1400791"/>
          <a:ext cx="8231116" cy="276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Rerouting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encountering a blockage in a road or receiving a signal from another vehicle that there’s in a traffic jam (REQ-7), the vehicle should be able to change its trajectory avoiding that road and still reaching its destination.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REQ-7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✓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C038D6FF-BABF-4A8C-9996-CABB33F95B38}"/>
              </a:ext>
            </a:extLst>
          </p:cNvPr>
          <p:cNvSpPr/>
          <p:nvPr/>
        </p:nvSpPr>
        <p:spPr>
          <a:xfrm flipH="1" flipV="1">
            <a:off x="1132767" y="3903259"/>
            <a:ext cx="914398" cy="736979"/>
          </a:xfrm>
          <a:custGeom>
            <a:avLst/>
            <a:gdLst>
              <a:gd name="connsiteX0" fmla="*/ 1159497 w 1462133"/>
              <a:gd name="connsiteY0" fmla="*/ 0 h 1121790"/>
              <a:gd name="connsiteX1" fmla="*/ 1385740 w 1462133"/>
              <a:gd name="connsiteY1" fmla="*/ 565609 h 1121790"/>
              <a:gd name="connsiteX2" fmla="*/ 0 w 1462133"/>
              <a:gd name="connsiteY2" fmla="*/ 1121790 h 112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2133" h="1121790">
                <a:moveTo>
                  <a:pt x="1159497" y="0"/>
                </a:moveTo>
                <a:cubicBezTo>
                  <a:pt x="1369243" y="189322"/>
                  <a:pt x="1578990" y="378644"/>
                  <a:pt x="1385740" y="565609"/>
                </a:cubicBezTo>
                <a:cubicBezTo>
                  <a:pt x="1192490" y="752574"/>
                  <a:pt x="596245" y="937182"/>
                  <a:pt x="0" y="1121790"/>
                </a:cubicBezTo>
              </a:path>
            </a:pathLst>
          </a:custGeom>
          <a:ln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243" y="4804012"/>
            <a:ext cx="3273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Function requirement (FR)</a:t>
            </a:r>
          </a:p>
          <a:p>
            <a:pPr algn="ctr"/>
            <a:r>
              <a:rPr lang="en-US" sz="1600" dirty="0"/>
              <a:t>Non-functional requirement (NFR)</a:t>
            </a:r>
          </a:p>
          <a:p>
            <a:pPr algn="ctr"/>
            <a:r>
              <a:rPr lang="en-US" sz="1600" dirty="0"/>
              <a:t>Mechanical requirement</a:t>
            </a:r>
          </a:p>
          <a:p>
            <a:pPr algn="ctr"/>
            <a:r>
              <a:rPr lang="en-US" sz="1600" dirty="0"/>
              <a:t>...</a:t>
            </a: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C038D6FF-BABF-4A8C-9996-CABB33F95B38}"/>
              </a:ext>
            </a:extLst>
          </p:cNvPr>
          <p:cNvSpPr/>
          <p:nvPr/>
        </p:nvSpPr>
        <p:spPr>
          <a:xfrm flipV="1">
            <a:off x="9817290" y="3998794"/>
            <a:ext cx="1141861" cy="805218"/>
          </a:xfrm>
          <a:custGeom>
            <a:avLst/>
            <a:gdLst>
              <a:gd name="connsiteX0" fmla="*/ 1159497 w 1462133"/>
              <a:gd name="connsiteY0" fmla="*/ 0 h 1121790"/>
              <a:gd name="connsiteX1" fmla="*/ 1385740 w 1462133"/>
              <a:gd name="connsiteY1" fmla="*/ 565609 h 1121790"/>
              <a:gd name="connsiteX2" fmla="*/ 0 w 1462133"/>
              <a:gd name="connsiteY2" fmla="*/ 1121790 h 112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2133" h="1121790">
                <a:moveTo>
                  <a:pt x="1159497" y="0"/>
                </a:moveTo>
                <a:cubicBezTo>
                  <a:pt x="1369243" y="189322"/>
                  <a:pt x="1578990" y="378644"/>
                  <a:pt x="1385740" y="565609"/>
                </a:cubicBezTo>
                <a:cubicBezTo>
                  <a:pt x="1192490" y="752574"/>
                  <a:pt x="596245" y="937182"/>
                  <a:pt x="0" y="1121790"/>
                </a:cubicBezTo>
              </a:path>
            </a:pathLst>
          </a:custGeom>
          <a:ln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0758" y="5009571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Approved by the client?</a:t>
            </a:r>
          </a:p>
        </p:txBody>
      </p:sp>
    </p:spTree>
    <p:extLst>
      <p:ext uri="{BB962C8B-B14F-4D97-AF65-F5344CB8AC3E}">
        <p14:creationId xmlns:p14="http://schemas.microsoft.com/office/powerpoint/2010/main" val="332385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u="sng" dirty="0">
                <a:solidFill>
                  <a:schemeClr val="tx2"/>
                </a:solidFill>
              </a:rPr>
              <a:t>Fulfilled</a:t>
            </a:r>
            <a:r>
              <a:rPr lang="en-US" sz="2000" b="1" dirty="0">
                <a:solidFill>
                  <a:schemeClr val="tx2"/>
                </a:solidFill>
              </a:rPr>
              <a:t>:</a:t>
            </a:r>
          </a:p>
          <a:p>
            <a:endParaRPr lang="en-US" dirty="0"/>
          </a:p>
          <a:p>
            <a:r>
              <a:rPr lang="en-US" dirty="0"/>
              <a:t>Following a path</a:t>
            </a:r>
          </a:p>
          <a:p>
            <a:endParaRPr lang="en-US" dirty="0"/>
          </a:p>
          <a:p>
            <a:r>
              <a:rPr lang="en-US" dirty="0"/>
              <a:t>Lane keeping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Upper speed limit sensors</a:t>
            </a:r>
          </a:p>
          <a:p>
            <a:endParaRPr lang="en-US" dirty="0"/>
          </a:p>
          <a:p>
            <a:r>
              <a:rPr lang="en-US" dirty="0"/>
              <a:t>Comfortable acceleration and steering</a:t>
            </a:r>
          </a:p>
          <a:p>
            <a:endParaRPr lang="en-US" dirty="0"/>
          </a:p>
          <a:p>
            <a:r>
              <a:rPr lang="en-US" dirty="0"/>
              <a:t>Battery level sensor</a:t>
            </a:r>
          </a:p>
          <a:p>
            <a:endParaRPr lang="en-US" dirty="0"/>
          </a:p>
          <a:p>
            <a:r>
              <a:rPr lang="en-US" dirty="0"/>
              <a:t>Object detection sensor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3F6C2D-DAB6-403B-B2C7-C0B65FF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Requirements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53E32C4-25B7-4565-9C3C-B68DE72528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u="sng" dirty="0">
                <a:solidFill>
                  <a:schemeClr val="tx2"/>
                </a:solidFill>
              </a:rPr>
              <a:t>Next steps</a:t>
            </a:r>
            <a:r>
              <a:rPr lang="de-DE" sz="2000" b="1" dirty="0">
                <a:solidFill>
                  <a:schemeClr val="tx2"/>
                </a:solidFill>
              </a:rPr>
              <a:t>:</a:t>
            </a:r>
          </a:p>
          <a:p>
            <a:endParaRPr lang="de-DE" dirty="0"/>
          </a:p>
          <a:p>
            <a:r>
              <a:rPr lang="de-DE" dirty="0"/>
              <a:t>Respecting the upper speed limit</a:t>
            </a:r>
          </a:p>
          <a:p>
            <a:endParaRPr lang="de-DE" dirty="0"/>
          </a:p>
          <a:p>
            <a:r>
              <a:rPr lang="de-DE" dirty="0"/>
              <a:t>Safety distance</a:t>
            </a:r>
          </a:p>
          <a:p>
            <a:endParaRPr lang="de-DE" dirty="0"/>
          </a:p>
          <a:p>
            <a:r>
              <a:rPr lang="de-DE" dirty="0"/>
              <a:t>Collision avoidance</a:t>
            </a:r>
          </a:p>
          <a:p>
            <a:endParaRPr lang="de-DE" dirty="0"/>
          </a:p>
          <a:p>
            <a:r>
              <a:rPr lang="de-DE" dirty="0"/>
              <a:t>Intersection handling</a:t>
            </a:r>
          </a:p>
          <a:p>
            <a:pPr lvl="1"/>
            <a:r>
              <a:rPr lang="de-DE" dirty="0"/>
              <a:t>signalized and unsignalized</a:t>
            </a:r>
          </a:p>
          <a:p>
            <a:endParaRPr lang="de-DE" dirty="0"/>
          </a:p>
          <a:p>
            <a:r>
              <a:rPr lang="de-DE" dirty="0"/>
              <a:t>Platooning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97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7592" y="1424450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99" name="Rectangle 41">
            <a:extLst>
              <a:ext uri="{FF2B5EF4-FFF2-40B4-BE49-F238E27FC236}">
                <a16:creationId xmlns:a16="http://schemas.microsoft.com/office/drawing/2014/main" id="{D34BB6E2-79FD-4AB8-9590-BC4548543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39350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7592" y="1423910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C288F3-FFA3-49F4-BF8C-270CC8B69FAA}"/>
              </a:ext>
            </a:extLst>
          </p:cNvPr>
          <p:cNvSpPr/>
          <p:nvPr/>
        </p:nvSpPr>
        <p:spPr>
          <a:xfrm>
            <a:off x="211239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86AAB97-3BB2-488B-A0F9-D951A888F242}"/>
              </a:ext>
            </a:extLst>
          </p:cNvPr>
          <p:cNvGrpSpPr/>
          <p:nvPr/>
        </p:nvGrpSpPr>
        <p:grpSpPr>
          <a:xfrm>
            <a:off x="2328399" y="2193287"/>
            <a:ext cx="1243112" cy="230736"/>
            <a:chOff x="3419872" y="1974178"/>
            <a:chExt cx="2409064" cy="230736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054939-ACD9-405A-8446-2E10BF98A6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01E2D1A2-8AB2-4091-AAF3-6E8F582E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08" y="1974178"/>
              <a:ext cx="158219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ComInputs</a:t>
              </a:r>
              <a:endParaRPr lang="en-US" sz="2000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5DD7274D-9530-4E0A-85F4-84294BA7561D}"/>
              </a:ext>
            </a:extLst>
          </p:cNvPr>
          <p:cNvSpPr/>
          <p:nvPr/>
        </p:nvSpPr>
        <p:spPr>
          <a:xfrm>
            <a:off x="357098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F4D7FD2-0FF2-42DC-973A-3EC90250E9F5}"/>
              </a:ext>
            </a:extLst>
          </p:cNvPr>
          <p:cNvSpPr/>
          <p:nvPr/>
        </p:nvSpPr>
        <p:spPr>
          <a:xfrm>
            <a:off x="5302688" y="245249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CEC9DE2-91D4-4DC7-8DA1-D7BD84908F67}"/>
              </a:ext>
            </a:extLst>
          </p:cNvPr>
          <p:cNvGrpSpPr/>
          <p:nvPr/>
        </p:nvGrpSpPr>
        <p:grpSpPr>
          <a:xfrm>
            <a:off x="5529700" y="2331305"/>
            <a:ext cx="1003692" cy="258192"/>
            <a:chOff x="3419872" y="1965332"/>
            <a:chExt cx="2409064" cy="258192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0AAD2A2-97D8-4CD5-9916-8BB867D900A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31E376-005A-438F-B1AE-875FA861A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815" y="1965332"/>
              <a:ext cx="1482697" cy="25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C2C_Info</a:t>
              </a:r>
              <a:endParaRPr lang="en-US" sz="2000" dirty="0"/>
            </a:p>
          </p:txBody>
        </p: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CF7172E3-8350-4FDC-BF1C-82A62AECE03B}"/>
              </a:ext>
            </a:extLst>
          </p:cNvPr>
          <p:cNvSpPr/>
          <p:nvPr/>
        </p:nvSpPr>
        <p:spPr>
          <a:xfrm>
            <a:off x="6546960" y="246288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9ED47E3-9E61-4EFE-B1C4-0116E39945BF}"/>
              </a:ext>
            </a:extLst>
          </p:cNvPr>
          <p:cNvGrpSpPr/>
          <p:nvPr/>
        </p:nvGrpSpPr>
        <p:grpSpPr>
          <a:xfrm>
            <a:off x="5543595" y="2570837"/>
            <a:ext cx="230792" cy="1209931"/>
            <a:chOff x="5292080" y="2564904"/>
            <a:chExt cx="1512168" cy="986340"/>
          </a:xfrm>
        </p:grpSpPr>
        <p:cxnSp>
          <p:nvCxnSpPr>
            <p:cNvPr id="59" name="Gerade Verbindung 6">
              <a:extLst>
                <a:ext uri="{FF2B5EF4-FFF2-40B4-BE49-F238E27FC236}">
                  <a16:creationId xmlns:a16="http://schemas.microsoft.com/office/drawing/2014/main" id="{2F47F39C-A52A-45B2-979C-91BAC2A6C110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13731C86-D0DF-4BFE-9ACE-63D1712F11B5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0BD45C8F-D20D-4E3E-A96A-50637EA1A561}"/>
              </a:ext>
            </a:extLst>
          </p:cNvPr>
          <p:cNvSpPr/>
          <p:nvPr/>
        </p:nvSpPr>
        <p:spPr>
          <a:xfrm>
            <a:off x="5781206" y="364159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6ED3B20-995A-4E74-B03E-9BBE445EF1BD}"/>
              </a:ext>
            </a:extLst>
          </p:cNvPr>
          <p:cNvSpPr/>
          <p:nvPr/>
        </p:nvSpPr>
        <p:spPr>
          <a:xfrm>
            <a:off x="9770374" y="213944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DE5B365-8DB9-4262-A62E-C6D6D0EC9E7D}"/>
              </a:ext>
            </a:extLst>
          </p:cNvPr>
          <p:cNvGrpSpPr/>
          <p:nvPr/>
        </p:nvGrpSpPr>
        <p:grpSpPr>
          <a:xfrm>
            <a:off x="5521157" y="2029892"/>
            <a:ext cx="4248603" cy="216074"/>
            <a:chOff x="3419872" y="1988840"/>
            <a:chExt cx="2409064" cy="21607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F55B57D-DFF7-42F8-A7F5-CEC438F89F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CBCC6CE2-483E-4394-BBCD-C9A4D00A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6990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ComOutputs</a:t>
              </a:r>
              <a:endParaRPr lang="en-US" sz="2000" dirty="0"/>
            </a:p>
          </p:txBody>
        </p: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D3D43EF4-44DF-437A-BFE6-6952806B1C3E}"/>
              </a:ext>
            </a:extLst>
          </p:cNvPr>
          <p:cNvSpPr/>
          <p:nvPr/>
        </p:nvSpPr>
        <p:spPr>
          <a:xfrm>
            <a:off x="5296112" y="214716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41">
            <a:extLst>
              <a:ext uri="{FF2B5EF4-FFF2-40B4-BE49-F238E27FC236}">
                <a16:creationId xmlns:a16="http://schemas.microsoft.com/office/drawing/2014/main" id="{CF931D20-8F41-4F1D-B8CD-B9B0CF3D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43918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7592" y="1424450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165943F4-6C73-45B5-BF01-47D8FC62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C288F3-FFA3-49F4-BF8C-270CC8B69FAA}"/>
              </a:ext>
            </a:extLst>
          </p:cNvPr>
          <p:cNvSpPr/>
          <p:nvPr/>
        </p:nvSpPr>
        <p:spPr>
          <a:xfrm>
            <a:off x="211239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86AAB97-3BB2-488B-A0F9-D951A888F242}"/>
              </a:ext>
            </a:extLst>
          </p:cNvPr>
          <p:cNvGrpSpPr/>
          <p:nvPr/>
        </p:nvGrpSpPr>
        <p:grpSpPr>
          <a:xfrm>
            <a:off x="2328399" y="2193287"/>
            <a:ext cx="1243112" cy="230736"/>
            <a:chOff x="3419872" y="1974178"/>
            <a:chExt cx="2409064" cy="230736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054939-ACD9-405A-8446-2E10BF98A6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01E2D1A2-8AB2-4091-AAF3-6E8F582E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08" y="1974178"/>
              <a:ext cx="158219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ComInputs</a:t>
              </a:r>
              <a:endParaRPr lang="en-US" sz="2000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5DD7274D-9530-4E0A-85F4-84294BA7561D}"/>
              </a:ext>
            </a:extLst>
          </p:cNvPr>
          <p:cNvSpPr/>
          <p:nvPr/>
        </p:nvSpPr>
        <p:spPr>
          <a:xfrm>
            <a:off x="357098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F4D7FD2-0FF2-42DC-973A-3EC90250E9F5}"/>
              </a:ext>
            </a:extLst>
          </p:cNvPr>
          <p:cNvSpPr/>
          <p:nvPr/>
        </p:nvSpPr>
        <p:spPr>
          <a:xfrm>
            <a:off x="5302688" y="245249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CEC9DE2-91D4-4DC7-8DA1-D7BD84908F67}"/>
              </a:ext>
            </a:extLst>
          </p:cNvPr>
          <p:cNvGrpSpPr/>
          <p:nvPr/>
        </p:nvGrpSpPr>
        <p:grpSpPr>
          <a:xfrm>
            <a:off x="5529700" y="2331305"/>
            <a:ext cx="1003692" cy="258192"/>
            <a:chOff x="3419872" y="1965332"/>
            <a:chExt cx="2409064" cy="258192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0AAD2A2-97D8-4CD5-9916-8BB867D900A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31E376-005A-438F-B1AE-875FA861A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815" y="1965332"/>
              <a:ext cx="1482697" cy="25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C2C_Info</a:t>
              </a:r>
              <a:endParaRPr lang="en-US" sz="2000" dirty="0"/>
            </a:p>
          </p:txBody>
        </p: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CF7172E3-8350-4FDC-BF1C-82A62AECE03B}"/>
              </a:ext>
            </a:extLst>
          </p:cNvPr>
          <p:cNvSpPr/>
          <p:nvPr/>
        </p:nvSpPr>
        <p:spPr>
          <a:xfrm>
            <a:off x="6546960" y="246288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9ED47E3-9E61-4EFE-B1C4-0116E39945BF}"/>
              </a:ext>
            </a:extLst>
          </p:cNvPr>
          <p:cNvGrpSpPr/>
          <p:nvPr/>
        </p:nvGrpSpPr>
        <p:grpSpPr>
          <a:xfrm>
            <a:off x="5543595" y="2570837"/>
            <a:ext cx="230792" cy="1209931"/>
            <a:chOff x="5292080" y="2564904"/>
            <a:chExt cx="1512168" cy="986340"/>
          </a:xfrm>
        </p:grpSpPr>
        <p:cxnSp>
          <p:nvCxnSpPr>
            <p:cNvPr id="59" name="Gerade Verbindung 6">
              <a:extLst>
                <a:ext uri="{FF2B5EF4-FFF2-40B4-BE49-F238E27FC236}">
                  <a16:creationId xmlns:a16="http://schemas.microsoft.com/office/drawing/2014/main" id="{2F47F39C-A52A-45B2-979C-91BAC2A6C110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13731C86-D0DF-4BFE-9ACE-63D1712F11B5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0BD45C8F-D20D-4E3E-A96A-50637EA1A561}"/>
              </a:ext>
            </a:extLst>
          </p:cNvPr>
          <p:cNvSpPr/>
          <p:nvPr/>
        </p:nvSpPr>
        <p:spPr>
          <a:xfrm>
            <a:off x="5781206" y="364159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6ED3B20-995A-4E74-B03E-9BBE445EF1BD}"/>
              </a:ext>
            </a:extLst>
          </p:cNvPr>
          <p:cNvSpPr/>
          <p:nvPr/>
        </p:nvSpPr>
        <p:spPr>
          <a:xfrm>
            <a:off x="9770374" y="213944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DE5B365-8DB9-4262-A62E-C6D6D0EC9E7D}"/>
              </a:ext>
            </a:extLst>
          </p:cNvPr>
          <p:cNvGrpSpPr/>
          <p:nvPr/>
        </p:nvGrpSpPr>
        <p:grpSpPr>
          <a:xfrm>
            <a:off x="5521157" y="2029892"/>
            <a:ext cx="4248603" cy="216074"/>
            <a:chOff x="3419872" y="1988840"/>
            <a:chExt cx="2409064" cy="21607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F55B57D-DFF7-42F8-A7F5-CEC438F89F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CBCC6CE2-483E-4394-BBCD-C9A4D00A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6990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ComOutputs</a:t>
              </a:r>
              <a:endParaRPr lang="en-US" sz="2000" dirty="0"/>
            </a:p>
          </p:txBody>
        </p: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D3D43EF4-44DF-437A-BFE6-6952806B1C3E}"/>
              </a:ext>
            </a:extLst>
          </p:cNvPr>
          <p:cNvSpPr/>
          <p:nvPr/>
        </p:nvSpPr>
        <p:spPr>
          <a:xfrm>
            <a:off x="5296112" y="214716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5B4CDEF-3A61-4521-B324-E90D0832F89E}"/>
              </a:ext>
            </a:extLst>
          </p:cNvPr>
          <p:cNvSpPr/>
          <p:nvPr/>
        </p:nvSpPr>
        <p:spPr>
          <a:xfrm>
            <a:off x="2098352" y="473779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ABAE2D42-9E4E-42D7-886D-59EBAEC92493}"/>
              </a:ext>
            </a:extLst>
          </p:cNvPr>
          <p:cNvGrpSpPr/>
          <p:nvPr/>
        </p:nvGrpSpPr>
        <p:grpSpPr>
          <a:xfrm>
            <a:off x="2335508" y="4627044"/>
            <a:ext cx="1130111" cy="215444"/>
            <a:chOff x="3419872" y="1992009"/>
            <a:chExt cx="2505855" cy="215444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88B3807-ED5B-483B-A715-2A3AD52A6718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F3B8F46D-4863-46FB-B039-F8F56918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852" y="1992009"/>
              <a:ext cx="243487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87342-7CE4-4ABF-8E69-D044B505DCCD}"/>
              </a:ext>
            </a:extLst>
          </p:cNvPr>
          <p:cNvSpPr/>
          <p:nvPr/>
        </p:nvSpPr>
        <p:spPr>
          <a:xfrm>
            <a:off x="3431339" y="473447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0633B7B-FDF8-47A1-A763-06AADD2AEBFA}"/>
              </a:ext>
            </a:extLst>
          </p:cNvPr>
          <p:cNvGrpSpPr/>
          <p:nvPr/>
        </p:nvGrpSpPr>
        <p:grpSpPr>
          <a:xfrm>
            <a:off x="5372516" y="4839448"/>
            <a:ext cx="1359571" cy="215444"/>
            <a:chOff x="3419872" y="1996779"/>
            <a:chExt cx="2409064" cy="215444"/>
          </a:xfrm>
        </p:grpSpPr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4E77821-9322-4AB5-B14B-B45BA56D155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31">
              <a:extLst>
                <a:ext uri="{FF2B5EF4-FFF2-40B4-BE49-F238E27FC236}">
                  <a16:creationId xmlns:a16="http://schemas.microsoft.com/office/drawing/2014/main" id="{D9706DF5-0F0B-4C96-BCE9-0E9CCD03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400" y="1996779"/>
              <a:ext cx="172117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14" name="Rechteck 113">
            <a:extLst>
              <a:ext uri="{FF2B5EF4-FFF2-40B4-BE49-F238E27FC236}">
                <a16:creationId xmlns:a16="http://schemas.microsoft.com/office/drawing/2014/main" id="{AFD09B0D-4A04-46B9-838F-61F86B869F42}"/>
              </a:ext>
            </a:extLst>
          </p:cNvPr>
          <p:cNvSpPr/>
          <p:nvPr/>
        </p:nvSpPr>
        <p:spPr>
          <a:xfrm>
            <a:off x="5145986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CD0C28E-EEEF-4D5F-90EB-F9DEC21A54F6}"/>
              </a:ext>
            </a:extLst>
          </p:cNvPr>
          <p:cNvSpPr/>
          <p:nvPr/>
        </p:nvSpPr>
        <p:spPr>
          <a:xfrm>
            <a:off x="6735762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3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5A6145-66B2-4A8E-835A-B152EE2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CC47F9F-18A4-4E09-9D0C-3A7BFD19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250" y="1424450"/>
            <a:ext cx="7638942" cy="4238852"/>
          </a:xfrm>
          <a:prstGeom prst="rect">
            <a:avLst/>
          </a:prstGeom>
          <a:noFill/>
          <a:ln w="9525" cap="rnd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r>
              <a:rPr lang="en-US" b="1" dirty="0">
                <a:solidFill>
                  <a:srgbClr val="000000"/>
                </a:solidFill>
              </a:rPr>
              <a:t>Autopilot</a:t>
            </a:r>
            <a:endParaRPr lang="en-US" dirty="0"/>
          </a:p>
        </p:txBody>
      </p:sp>
      <p:sp>
        <p:nvSpPr>
          <p:cNvPr id="37" name="AutoShape 40">
            <a:extLst>
              <a:ext uri="{FF2B5EF4-FFF2-40B4-BE49-F238E27FC236}">
                <a16:creationId xmlns:a16="http://schemas.microsoft.com/office/drawing/2014/main" id="{2FE784A9-7A8D-4010-B416-69A03F21FA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247592" y="1424450"/>
            <a:ext cx="609600" cy="304800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600" dirty="0"/>
              <a:t>EMA</a:t>
            </a:r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B7B28A3-762D-4E40-A6AE-75AEA142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453" y="2436891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Movement</a:t>
            </a: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71D9DB05-F074-4C26-8671-4D3680C6A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533" y="21001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Communication</a:t>
            </a:r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B58E0E4C-9028-4D82-BDB6-A8DB262AF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480" y="494541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Behaviour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165943F4-6C73-45B5-BF01-47D8FC62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856" y="4522768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Environment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A56DFB-B33D-4F72-885F-55007C449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649" y="3603433"/>
            <a:ext cx="1728412" cy="648000"/>
          </a:xfrm>
          <a:prstGeom prst="rect">
            <a:avLst/>
          </a:prstGeom>
          <a:solidFill>
            <a:schemeClr val="bg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Navigation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C288F3-FFA3-49F4-BF8C-270CC8B69FAA}"/>
              </a:ext>
            </a:extLst>
          </p:cNvPr>
          <p:cNvSpPr/>
          <p:nvPr/>
        </p:nvSpPr>
        <p:spPr>
          <a:xfrm>
            <a:off x="211239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86AAB97-3BB2-488B-A0F9-D951A888F242}"/>
              </a:ext>
            </a:extLst>
          </p:cNvPr>
          <p:cNvGrpSpPr/>
          <p:nvPr/>
        </p:nvGrpSpPr>
        <p:grpSpPr>
          <a:xfrm>
            <a:off x="2328399" y="2193287"/>
            <a:ext cx="1243112" cy="230736"/>
            <a:chOff x="3419872" y="1974178"/>
            <a:chExt cx="2409064" cy="230736"/>
          </a:xfrm>
        </p:grpSpPr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4054939-ACD9-405A-8446-2E10BF98A6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01E2D1A2-8AB2-4091-AAF3-6E8F582E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808" y="1974178"/>
              <a:ext cx="158219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ComInputs</a:t>
              </a:r>
              <a:endParaRPr lang="en-US" sz="2000" dirty="0"/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5DD7274D-9530-4E0A-85F4-84294BA7561D}"/>
              </a:ext>
            </a:extLst>
          </p:cNvPr>
          <p:cNvSpPr/>
          <p:nvPr/>
        </p:nvSpPr>
        <p:spPr>
          <a:xfrm>
            <a:off x="3570988" y="231594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F4D7FD2-0FF2-42DC-973A-3EC90250E9F5}"/>
              </a:ext>
            </a:extLst>
          </p:cNvPr>
          <p:cNvSpPr/>
          <p:nvPr/>
        </p:nvSpPr>
        <p:spPr>
          <a:xfrm>
            <a:off x="5302688" y="245249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CEC9DE2-91D4-4DC7-8DA1-D7BD84908F67}"/>
              </a:ext>
            </a:extLst>
          </p:cNvPr>
          <p:cNvGrpSpPr/>
          <p:nvPr/>
        </p:nvGrpSpPr>
        <p:grpSpPr>
          <a:xfrm>
            <a:off x="5529700" y="2331305"/>
            <a:ext cx="1003692" cy="258192"/>
            <a:chOff x="3419872" y="1965332"/>
            <a:chExt cx="2409064" cy="258192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0AAD2A2-97D8-4CD5-9916-8BB867D900A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AE31E376-005A-438F-B1AE-875FA861A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815" y="1965332"/>
              <a:ext cx="1482697" cy="25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C2C_Info</a:t>
              </a:r>
              <a:endParaRPr lang="en-US" sz="2000" dirty="0"/>
            </a:p>
          </p:txBody>
        </p: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CF7172E3-8350-4FDC-BF1C-82A62AECE03B}"/>
              </a:ext>
            </a:extLst>
          </p:cNvPr>
          <p:cNvSpPr/>
          <p:nvPr/>
        </p:nvSpPr>
        <p:spPr>
          <a:xfrm>
            <a:off x="6546960" y="246288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19ED47E3-9E61-4EFE-B1C4-0116E39945BF}"/>
              </a:ext>
            </a:extLst>
          </p:cNvPr>
          <p:cNvGrpSpPr/>
          <p:nvPr/>
        </p:nvGrpSpPr>
        <p:grpSpPr>
          <a:xfrm>
            <a:off x="5543595" y="2570837"/>
            <a:ext cx="230792" cy="1209931"/>
            <a:chOff x="5292080" y="2564904"/>
            <a:chExt cx="1512168" cy="986340"/>
          </a:xfrm>
        </p:grpSpPr>
        <p:cxnSp>
          <p:nvCxnSpPr>
            <p:cNvPr id="59" name="Gerade Verbindung 6">
              <a:extLst>
                <a:ext uri="{FF2B5EF4-FFF2-40B4-BE49-F238E27FC236}">
                  <a16:creationId xmlns:a16="http://schemas.microsoft.com/office/drawing/2014/main" id="{2F47F39C-A52A-45B2-979C-91BAC2A6C110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13731C86-D0DF-4BFE-9ACE-63D1712F11B5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0BD45C8F-D20D-4E3E-A96A-50637EA1A561}"/>
              </a:ext>
            </a:extLst>
          </p:cNvPr>
          <p:cNvSpPr/>
          <p:nvPr/>
        </p:nvSpPr>
        <p:spPr>
          <a:xfrm>
            <a:off x="5781206" y="364159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6ED3B20-995A-4E74-B03E-9BBE445EF1BD}"/>
              </a:ext>
            </a:extLst>
          </p:cNvPr>
          <p:cNvSpPr/>
          <p:nvPr/>
        </p:nvSpPr>
        <p:spPr>
          <a:xfrm>
            <a:off x="9770374" y="213944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DE5B365-8DB9-4262-A62E-C6D6D0EC9E7D}"/>
              </a:ext>
            </a:extLst>
          </p:cNvPr>
          <p:cNvGrpSpPr/>
          <p:nvPr/>
        </p:nvGrpSpPr>
        <p:grpSpPr>
          <a:xfrm>
            <a:off x="5521157" y="2029892"/>
            <a:ext cx="4248603" cy="216074"/>
            <a:chOff x="3419872" y="1988840"/>
            <a:chExt cx="2409064" cy="216074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3F55B57D-DFF7-42F8-A7F5-CEC438F89FF9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CBCC6CE2-483E-4394-BBCD-C9A4D00A4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6990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ComOutputs</a:t>
              </a:r>
              <a:endParaRPr lang="en-US" sz="2000" dirty="0"/>
            </a:p>
          </p:txBody>
        </p:sp>
      </p:grpSp>
      <p:sp>
        <p:nvSpPr>
          <p:cNvPr id="66" name="Rechteck 65">
            <a:extLst>
              <a:ext uri="{FF2B5EF4-FFF2-40B4-BE49-F238E27FC236}">
                <a16:creationId xmlns:a16="http://schemas.microsoft.com/office/drawing/2014/main" id="{D3D43EF4-44DF-437A-BFE6-6952806B1C3E}"/>
              </a:ext>
            </a:extLst>
          </p:cNvPr>
          <p:cNvSpPr/>
          <p:nvPr/>
        </p:nvSpPr>
        <p:spPr>
          <a:xfrm>
            <a:off x="5296112" y="2147166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5B4CDEF-3A61-4521-B324-E90D0832F89E}"/>
              </a:ext>
            </a:extLst>
          </p:cNvPr>
          <p:cNvSpPr/>
          <p:nvPr/>
        </p:nvSpPr>
        <p:spPr>
          <a:xfrm>
            <a:off x="2098352" y="473779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ABAE2D42-9E4E-42D7-886D-59EBAEC92493}"/>
              </a:ext>
            </a:extLst>
          </p:cNvPr>
          <p:cNvGrpSpPr/>
          <p:nvPr/>
        </p:nvGrpSpPr>
        <p:grpSpPr>
          <a:xfrm>
            <a:off x="2335508" y="4627044"/>
            <a:ext cx="1130111" cy="215444"/>
            <a:chOff x="3419872" y="1992009"/>
            <a:chExt cx="2505855" cy="215444"/>
          </a:xfrm>
        </p:grpSpPr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88B3807-ED5B-483B-A715-2A3AD52A6718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F3B8F46D-4863-46FB-B039-F8F56918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852" y="1992009"/>
              <a:ext cx="243487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05" name="Rechteck 104">
            <a:extLst>
              <a:ext uri="{FF2B5EF4-FFF2-40B4-BE49-F238E27FC236}">
                <a16:creationId xmlns:a16="http://schemas.microsoft.com/office/drawing/2014/main" id="{36E87342-7CE4-4ABF-8E69-D044B505DCCD}"/>
              </a:ext>
            </a:extLst>
          </p:cNvPr>
          <p:cNvSpPr/>
          <p:nvPr/>
        </p:nvSpPr>
        <p:spPr>
          <a:xfrm>
            <a:off x="3431339" y="4734470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B7D6696C-C340-41E1-847C-2FA344140CC4}"/>
              </a:ext>
            </a:extLst>
          </p:cNvPr>
          <p:cNvSpPr/>
          <p:nvPr/>
        </p:nvSpPr>
        <p:spPr>
          <a:xfrm>
            <a:off x="2098352" y="5338577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A011CFCA-71D1-4B9A-9DBC-975B69F177C7}"/>
              </a:ext>
            </a:extLst>
          </p:cNvPr>
          <p:cNvGrpSpPr/>
          <p:nvPr/>
        </p:nvGrpSpPr>
        <p:grpSpPr>
          <a:xfrm>
            <a:off x="2322413" y="5230503"/>
            <a:ext cx="4401709" cy="216074"/>
            <a:chOff x="3419872" y="1988840"/>
            <a:chExt cx="2409064" cy="216074"/>
          </a:xfrm>
        </p:grpSpPr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47BB23EF-6BBC-4EA9-822E-626F16F90A30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9A573D89-C494-4BF5-8CA1-A9DCC17B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1988840"/>
              <a:ext cx="50060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TempoLimit</a:t>
              </a:r>
              <a:endParaRPr lang="en-US" sz="2000" dirty="0"/>
            </a:p>
          </p:txBody>
        </p:sp>
      </p:grpSp>
      <p:sp>
        <p:nvSpPr>
          <p:cNvPr id="110" name="Rechteck 109">
            <a:extLst>
              <a:ext uri="{FF2B5EF4-FFF2-40B4-BE49-F238E27FC236}">
                <a16:creationId xmlns:a16="http://schemas.microsoft.com/office/drawing/2014/main" id="{64B7DEA4-D2F2-4820-A59D-208B8185EEA4}"/>
              </a:ext>
            </a:extLst>
          </p:cNvPr>
          <p:cNvSpPr/>
          <p:nvPr/>
        </p:nvSpPr>
        <p:spPr>
          <a:xfrm>
            <a:off x="6727297" y="5337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0633B7B-FDF8-47A1-A763-06AADD2AEBFA}"/>
              </a:ext>
            </a:extLst>
          </p:cNvPr>
          <p:cNvGrpSpPr/>
          <p:nvPr/>
        </p:nvGrpSpPr>
        <p:grpSpPr>
          <a:xfrm>
            <a:off x="5372516" y="4839448"/>
            <a:ext cx="1359571" cy="215444"/>
            <a:chOff x="3419872" y="1996779"/>
            <a:chExt cx="2409064" cy="215444"/>
          </a:xfrm>
        </p:grpSpPr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4E77821-9322-4AB5-B14B-B45BA56D155D}"/>
                </a:ext>
              </a:extLst>
            </p:cNvPr>
            <p:cNvCxnSpPr/>
            <p:nvPr/>
          </p:nvCxnSpPr>
          <p:spPr>
            <a:xfrm flipV="1">
              <a:off x="3419872" y="2204864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31">
              <a:extLst>
                <a:ext uri="{FF2B5EF4-FFF2-40B4-BE49-F238E27FC236}">
                  <a16:creationId xmlns:a16="http://schemas.microsoft.com/office/drawing/2014/main" id="{D9706DF5-0F0B-4C96-BCE9-0E9CCD03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400" y="1996779"/>
              <a:ext cx="172117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WeatherInfo</a:t>
              </a:r>
              <a:endParaRPr lang="en-US" sz="2000" dirty="0"/>
            </a:p>
          </p:txBody>
        </p:sp>
      </p:grpSp>
      <p:sp>
        <p:nvSpPr>
          <p:cNvPr id="114" name="Rechteck 113">
            <a:extLst>
              <a:ext uri="{FF2B5EF4-FFF2-40B4-BE49-F238E27FC236}">
                <a16:creationId xmlns:a16="http://schemas.microsoft.com/office/drawing/2014/main" id="{AFD09B0D-4A04-46B9-838F-61F86B869F42}"/>
              </a:ext>
            </a:extLst>
          </p:cNvPr>
          <p:cNvSpPr/>
          <p:nvPr/>
        </p:nvSpPr>
        <p:spPr>
          <a:xfrm>
            <a:off x="5145986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5CD0C28E-EEEF-4D5F-90EB-F9DEC21A54F6}"/>
              </a:ext>
            </a:extLst>
          </p:cNvPr>
          <p:cNvSpPr/>
          <p:nvPr/>
        </p:nvSpPr>
        <p:spPr>
          <a:xfrm>
            <a:off x="6735762" y="494121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2DFB85A-6BEF-4A7F-BB52-E88F52C4A154}"/>
              </a:ext>
            </a:extLst>
          </p:cNvPr>
          <p:cNvSpPr/>
          <p:nvPr/>
        </p:nvSpPr>
        <p:spPr>
          <a:xfrm>
            <a:off x="8011112" y="4838061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6F969125-9B45-4A72-A938-6F775D4BB01E}"/>
              </a:ext>
            </a:extLst>
          </p:cNvPr>
          <p:cNvSpPr/>
          <p:nvPr/>
        </p:nvSpPr>
        <p:spPr>
          <a:xfrm>
            <a:off x="8008099" y="2990593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0606DFFE-5225-4C24-8DE3-EF161AC97FC6}"/>
              </a:ext>
            </a:extLst>
          </p:cNvPr>
          <p:cNvSpPr/>
          <p:nvPr/>
        </p:nvSpPr>
        <p:spPr>
          <a:xfrm>
            <a:off x="7262558" y="415443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4BA49598-8FA2-4032-8D9E-770831628342}"/>
              </a:ext>
            </a:extLst>
          </p:cNvPr>
          <p:cNvGrpSpPr/>
          <p:nvPr/>
        </p:nvGrpSpPr>
        <p:grpSpPr>
          <a:xfrm rot="5400000">
            <a:off x="7904756" y="3413991"/>
            <a:ext cx="1626892" cy="1202357"/>
            <a:chOff x="5747294" y="2514725"/>
            <a:chExt cx="2409064" cy="1202357"/>
          </a:xfrm>
        </p:grpSpPr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E42C3632-5283-4656-B952-51DB6D02238B}"/>
                </a:ext>
              </a:extLst>
            </p:cNvPr>
            <p:cNvCxnSpPr/>
            <p:nvPr/>
          </p:nvCxnSpPr>
          <p:spPr>
            <a:xfrm flipH="1" flipV="1">
              <a:off x="5747294" y="3717032"/>
              <a:ext cx="2409064" cy="5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4567871D-DCEE-46A4-80B5-C7A9F4B91C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489683" y="2907448"/>
              <a:ext cx="1104470" cy="31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 err="1">
                  <a:solidFill>
                    <a:srgbClr val="000000"/>
                  </a:solidFill>
                </a:rPr>
                <a:t>BehaviourInfo</a:t>
              </a:r>
              <a:endParaRPr lang="en-US" sz="2000" dirty="0"/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4BBFAEE9-3499-4781-908D-8EF2D5623575}"/>
              </a:ext>
            </a:extLst>
          </p:cNvPr>
          <p:cNvGrpSpPr/>
          <p:nvPr/>
        </p:nvGrpSpPr>
        <p:grpSpPr>
          <a:xfrm rot="5400000" flipH="1">
            <a:off x="7576196" y="4146534"/>
            <a:ext cx="323349" cy="766705"/>
            <a:chOff x="5292080" y="2564904"/>
            <a:chExt cx="1512168" cy="986340"/>
          </a:xfrm>
        </p:grpSpPr>
        <p:cxnSp>
          <p:nvCxnSpPr>
            <p:cNvPr id="128" name="Gerade Verbindung 30">
              <a:extLst>
                <a:ext uri="{FF2B5EF4-FFF2-40B4-BE49-F238E27FC236}">
                  <a16:creationId xmlns:a16="http://schemas.microsoft.com/office/drawing/2014/main" id="{0BC4F431-8696-4455-BAAA-B62AE48EE13F}"/>
                </a:ext>
              </a:extLst>
            </p:cNvPr>
            <p:cNvCxnSpPr/>
            <p:nvPr/>
          </p:nvCxnSpPr>
          <p:spPr>
            <a:xfrm rot="5400000">
              <a:off x="4800095" y="3056889"/>
              <a:ext cx="98397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247295D-63BB-4EC9-AC43-431FD05B9446}"/>
                </a:ext>
              </a:extLst>
            </p:cNvPr>
            <p:cNvCxnSpPr/>
            <p:nvPr/>
          </p:nvCxnSpPr>
          <p:spPr>
            <a:xfrm>
              <a:off x="5302018" y="3551244"/>
              <a:ext cx="15022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28961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SE">
  <a:themeElements>
    <a:clrScheme name="Editirmodus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339933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  <a:headEnd type="none" w="med" len="med"/>
          <a:tailEnd type="arrow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ditirmodus">
        <a:dk1>
          <a:sysClr val="windowText" lastClr="000000"/>
        </a:dk1>
        <a:lt1>
          <a:sysClr val="window" lastClr="FFFFFF"/>
        </a:lt1>
        <a:dk2>
          <a:srgbClr val="00549F"/>
        </a:dk2>
        <a:lt2>
          <a:srgbClr val="8EBAE5"/>
        </a:lt2>
        <a:accent1>
          <a:srgbClr val="006165"/>
        </a:accent1>
        <a:accent2>
          <a:srgbClr val="0098A1"/>
        </a:accent2>
        <a:accent3>
          <a:srgbClr val="57AB27"/>
        </a:accent3>
        <a:accent4>
          <a:srgbClr val="339933"/>
        </a:accent4>
        <a:accent5>
          <a:srgbClr val="F6A800"/>
        </a:accent5>
        <a:accent6>
          <a:srgbClr val="CC071E"/>
        </a:accent6>
        <a:hlink>
          <a:srgbClr val="612158"/>
        </a:hlink>
        <a:folHlink>
          <a:srgbClr val="7A6FAC"/>
        </a:folHlink>
      </a:clrScheme>
    </a:extraClrScheme>
    <a:extraClrScheme>
      <a:clrScheme name="Anzeigemodus">
        <a:dk1>
          <a:sysClr val="windowText" lastClr="000000"/>
        </a:dk1>
        <a:lt1>
          <a:sysClr val="window" lastClr="FFFFFF"/>
        </a:lt1>
        <a:dk2>
          <a:srgbClr val="00549F"/>
        </a:dk2>
        <a:lt2>
          <a:srgbClr val="8EBAE5"/>
        </a:lt2>
        <a:accent1>
          <a:srgbClr val="006165"/>
        </a:accent1>
        <a:accent2>
          <a:srgbClr val="0098A1"/>
        </a:accent2>
        <a:accent3>
          <a:srgbClr val="57AB27"/>
        </a:accent3>
        <a:accent4>
          <a:srgbClr val="C0C0C0"/>
        </a:accent4>
        <a:accent5>
          <a:srgbClr val="F6A800"/>
        </a:accent5>
        <a:accent6>
          <a:srgbClr val="CC071E"/>
        </a:accent6>
        <a:hlink>
          <a:srgbClr val="612158"/>
        </a:hlink>
        <a:folHlink>
          <a:srgbClr val="7A6FAC"/>
        </a:folHlink>
      </a:clrScheme>
    </a:extraClrScheme>
    <a:extraClrScheme>
      <a:clrScheme name="Druckmodus">
        <a:dk1>
          <a:sysClr val="windowText" lastClr="000000"/>
        </a:dk1>
        <a:lt1>
          <a:sysClr val="window" lastClr="FFFFFF"/>
        </a:lt1>
        <a:dk2>
          <a:srgbClr val="00549F"/>
        </a:dk2>
        <a:lt2>
          <a:srgbClr val="8EBAE5"/>
        </a:lt2>
        <a:accent1>
          <a:srgbClr val="006165"/>
        </a:accent1>
        <a:accent2>
          <a:srgbClr val="0098A1"/>
        </a:accent2>
        <a:accent3>
          <a:srgbClr val="57AB27"/>
        </a:accent3>
        <a:accent4>
          <a:srgbClr val="FFFFFF"/>
        </a:accent4>
        <a:accent5>
          <a:srgbClr val="F6A800"/>
        </a:accent5>
        <a:accent6>
          <a:srgbClr val="CC071E"/>
        </a:accent6>
        <a:hlink>
          <a:srgbClr val="612158"/>
        </a:hlink>
        <a:folHlink>
          <a:srgbClr val="7A6FAC"/>
        </a:folHlink>
      </a:clrScheme>
    </a:extraClrScheme>
  </a:extraClrSchemeLst>
  <a:extLst>
    <a:ext uri="{05A4C25C-085E-4340-85A3-A5531E510DB2}">
      <thm15:themeFamily xmlns:thm15="http://schemas.microsoft.com/office/thememl/2012/main" name="DesignSE" id="{EAFC8903-E4B1-467C-960D-91660CE78A0A}" vid="{99D41127-BE3F-4F81-BB33-06BFE3C93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1217</Words>
  <Application>Microsoft Office PowerPoint</Application>
  <PresentationFormat>Breitbild</PresentationFormat>
  <Paragraphs>323</Paragraphs>
  <Slides>23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Liberation Sans</vt:lpstr>
      <vt:lpstr>Symbol</vt:lpstr>
      <vt:lpstr>Wingdings</vt:lpstr>
      <vt:lpstr>DesignSE</vt:lpstr>
      <vt:lpstr>Model-driven Software Engineering  for Connected Vehicles</vt:lpstr>
      <vt:lpstr>EmbeddedMontiArc Family </vt:lpstr>
      <vt:lpstr>EmbeddedMontiArcMath Langauge</vt:lpstr>
      <vt:lpstr>Requirement Template</vt:lpstr>
      <vt:lpstr>Requirements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Car 2 Car Communication – General Information</vt:lpstr>
      <vt:lpstr>Car 2 Car Communication – Platooning</vt:lpstr>
      <vt:lpstr>Car 2 Car Communication – Flow of Communication (Emergency Braking)</vt:lpstr>
      <vt:lpstr>Sensors</vt:lpstr>
      <vt:lpstr>LiDAR / Object Detection</vt:lpstr>
      <vt:lpstr>Speed Limit Sensor</vt:lpstr>
      <vt:lpstr>Test Scenarios</vt:lpstr>
      <vt:lpstr>Test Scenarios</vt:lpstr>
      <vt:lpstr>Demo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Windows-Benutzer</dc:creator>
  <cp:lastModifiedBy>Mattis Hoppe</cp:lastModifiedBy>
  <cp:revision>280</cp:revision>
  <dcterms:created xsi:type="dcterms:W3CDTF">2019-02-06T21:20:56Z</dcterms:created>
  <dcterms:modified xsi:type="dcterms:W3CDTF">2021-02-04T11:43:22Z</dcterms:modified>
</cp:coreProperties>
</file>